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78" r:id="rId4"/>
    <p:sldId id="261" r:id="rId5"/>
    <p:sldId id="264" r:id="rId6"/>
    <p:sldId id="279" r:id="rId7"/>
    <p:sldId id="263" r:id="rId8"/>
    <p:sldId id="257" r:id="rId9"/>
    <p:sldId id="258" r:id="rId10"/>
    <p:sldId id="262" r:id="rId11"/>
    <p:sldId id="260" r:id="rId12"/>
    <p:sldId id="266" r:id="rId13"/>
    <p:sldId id="265" r:id="rId14"/>
    <p:sldId id="277" r:id="rId15"/>
    <p:sldId id="259" r:id="rId16"/>
    <p:sldId id="267" r:id="rId17"/>
    <p:sldId id="268" r:id="rId18"/>
    <p:sldId id="269" r:id="rId19"/>
    <p:sldId id="271" r:id="rId20"/>
    <p:sldId id="270" r:id="rId21"/>
    <p:sldId id="275" r:id="rId22"/>
    <p:sldId id="272" r:id="rId23"/>
    <p:sldId id="276" r:id="rId24"/>
    <p:sldId id="273" r:id="rId25"/>
    <p:sldId id="274"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102"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Flash_M\WORDDOC\&#25237;&#26360;\LLC&#25991;&#29486;\IRS\IBD%20Table1%201980-2008\Number%20of%20Businesses,%20Business%20Receipts,%20Net%20Income,%20and%20Deficit%201980-2008%20rev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Flash_M\WORDDOC\&#25237;&#26360;\LLC&#25991;&#29486;\&#31859;&#22269;LLC&#12398;&#25968;&#65288;&#19975;&#31038;&#65289;&#12398;&#25512;&#31227;rev9.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Flash_M\WORDDOC\&#25237;&#26360;\LLC&#25991;&#29486;\IRS\IBD%20Table1%201980-2008\Number%20of%20Businesses,%20Business%20Receipts,%20Net%20Income,%20and%20Deficit%201980-2008%20rev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Flash_M\WORDDOC\&#25237;&#26360;\LLC&#25991;&#29486;\&#27861;&#21209;&#30465;\&#30331;&#35352;&#32113;&#35336;&#32113;&#35336;&#34920;\1999-2013%20net%20number%20of%20registered%20firm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500" b="0" i="0" u="none" strike="noStrike" baseline="0">
                <a:solidFill>
                  <a:srgbClr val="000000"/>
                </a:solidFill>
                <a:latin typeface="ＭＳ Ｐゴシック"/>
                <a:ea typeface="ＭＳ Ｐゴシック"/>
                <a:cs typeface="ＭＳ Ｐゴシック"/>
              </a:defRPr>
            </a:pPr>
            <a:r>
              <a:rPr lang="en-US" altLang="ja-JP" sz="1500" b="0" i="0" u="none" strike="noStrike" baseline="0">
                <a:solidFill>
                  <a:srgbClr val="000000"/>
                </a:solidFill>
                <a:latin typeface="ＭＳ Ｐゴシック"/>
                <a:ea typeface="ＭＳ Ｐゴシック"/>
              </a:rPr>
              <a:t>The flow-through share of net income grew from 20 percent in 1980 to 60 percent by 2008</a:t>
            </a:r>
            <a:endParaRPr lang="ja-JP" altLang="en-US" sz="1500" b="0" i="0" u="none" strike="noStrike" baseline="0">
              <a:solidFill>
                <a:srgbClr val="000000"/>
              </a:solidFill>
              <a:latin typeface="ＭＳ Ｐゴシック"/>
              <a:ea typeface="ＭＳ Ｐゴシック"/>
            </a:endParaRPr>
          </a:p>
        </c:rich>
      </c:tx>
      <c:layout/>
      <c:overlay val="0"/>
      <c:spPr>
        <a:noFill/>
        <a:ln w="25400">
          <a:noFill/>
        </a:ln>
      </c:spPr>
    </c:title>
    <c:autoTitleDeleted val="0"/>
    <c:plotArea>
      <c:layout>
        <c:manualLayout>
          <c:layoutTarget val="inner"/>
          <c:xMode val="edge"/>
          <c:yMode val="edge"/>
          <c:x val="0.12202688728024819"/>
          <c:y val="0.13728813559322034"/>
          <c:w val="0.84384694932781801"/>
          <c:h val="0.78644067796610173"/>
        </c:manualLayout>
      </c:layout>
      <c:areaChart>
        <c:grouping val="percentStacked"/>
        <c:varyColors val="0"/>
        <c:ser>
          <c:idx val="0"/>
          <c:order val="0"/>
          <c:spPr>
            <a:solidFill>
              <a:srgbClr val="9999FF"/>
            </a:solidFill>
            <a:ln w="12700">
              <a:solidFill>
                <a:srgbClr val="000000"/>
              </a:solidFill>
              <a:prstDash val="solid"/>
            </a:ln>
          </c:spPr>
          <c:cat>
            <c:numRef>
              <c:f>('All Data'!$B$8:$AC$8,'All Data'!$AD$8)</c:f>
              <c:numCache>
                <c:formatCode>General</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('All Data'!$B$118:$AC$118,'All Data'!$AD$118)</c:f>
              <c:numCache>
                <c:formatCode>#,##0"   ";\-#,##0"   ";"--   ";@"   "</c:formatCode>
                <c:ptCount val="29"/>
                <c:pt idx="0">
                  <c:v>65714786</c:v>
                </c:pt>
                <c:pt idx="1">
                  <c:v>52207477</c:v>
                </c:pt>
                <c:pt idx="2">
                  <c:v>46306519</c:v>
                </c:pt>
                <c:pt idx="3">
                  <c:v>62824463</c:v>
                </c:pt>
                <c:pt idx="4">
                  <c:v>74173253</c:v>
                </c:pt>
                <c:pt idx="5">
                  <c:v>77491354</c:v>
                </c:pt>
                <c:pt idx="6">
                  <c:v>81346144</c:v>
                </c:pt>
                <c:pt idx="7">
                  <c:v>130058558</c:v>
                </c:pt>
                <c:pt idx="8">
                  <c:v>184352883</c:v>
                </c:pt>
                <c:pt idx="9">
                  <c:v>191616302</c:v>
                </c:pt>
                <c:pt idx="10">
                  <c:v>202870974</c:v>
                </c:pt>
                <c:pt idx="11">
                  <c:v>207667483</c:v>
                </c:pt>
                <c:pt idx="12">
                  <c:v>255206634</c:v>
                </c:pt>
                <c:pt idx="13">
                  <c:v>289344588</c:v>
                </c:pt>
                <c:pt idx="14">
                  <c:v>340658186.99999994</c:v>
                </c:pt>
                <c:pt idx="15">
                  <c:v>375220204</c:v>
                </c:pt>
                <c:pt idx="16">
                  <c:v>447219437</c:v>
                </c:pt>
                <c:pt idx="17">
                  <c:v>507947647</c:v>
                </c:pt>
                <c:pt idx="18">
                  <c:v>570767650</c:v>
                </c:pt>
                <c:pt idx="19">
                  <c:v>630141493</c:v>
                </c:pt>
                <c:pt idx="20">
                  <c:v>682241944</c:v>
                </c:pt>
                <c:pt idx="21">
                  <c:v>681406857</c:v>
                </c:pt>
                <c:pt idx="22">
                  <c:v>675259388</c:v>
                </c:pt>
                <c:pt idx="23">
                  <c:v>745388097.85200036</c:v>
                </c:pt>
                <c:pt idx="24">
                  <c:v>907704233.02800012</c:v>
                </c:pt>
                <c:pt idx="25">
                  <c:v>1177172664.006</c:v>
                </c:pt>
                <c:pt idx="26">
                  <c:v>1330953563.4260001</c:v>
                </c:pt>
                <c:pt idx="27">
                  <c:v>1364654676.9530001</c:v>
                </c:pt>
                <c:pt idx="28">
                  <c:v>1039784220</c:v>
                </c:pt>
              </c:numCache>
            </c:numRef>
          </c:val>
        </c:ser>
        <c:ser>
          <c:idx val="1"/>
          <c:order val="1"/>
          <c:spPr>
            <a:solidFill>
              <a:srgbClr val="993366"/>
            </a:solidFill>
            <a:ln w="25400">
              <a:noFill/>
            </a:ln>
          </c:spPr>
          <c:cat>
            <c:numRef>
              <c:f>('All Data'!$B$8:$AC$8,'All Data'!$AD$8)</c:f>
              <c:numCache>
                <c:formatCode>General</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('All Data'!$B$119:$AC$119,'All Data'!$AD$119)</c:f>
              <c:numCache>
                <c:formatCode>#,##0"   ";\-#,##0"   ";"--   ";@"   "</c:formatCode>
                <c:ptCount val="29"/>
                <c:pt idx="0">
                  <c:v>236487630</c:v>
                </c:pt>
                <c:pt idx="1">
                  <c:v>185868913</c:v>
                </c:pt>
                <c:pt idx="2">
                  <c:v>120180204</c:v>
                </c:pt>
                <c:pt idx="3">
                  <c:v>154156433</c:v>
                </c:pt>
                <c:pt idx="4">
                  <c:v>196435483</c:v>
                </c:pt>
                <c:pt idx="5">
                  <c:v>192991940</c:v>
                </c:pt>
                <c:pt idx="6">
                  <c:v>203018630</c:v>
                </c:pt>
                <c:pt idx="7">
                  <c:v>250706247</c:v>
                </c:pt>
                <c:pt idx="8">
                  <c:v>327131666</c:v>
                </c:pt>
                <c:pt idx="9">
                  <c:v>289721555</c:v>
                </c:pt>
                <c:pt idx="10">
                  <c:v>270925138</c:v>
                </c:pt>
                <c:pt idx="11">
                  <c:v>248113316</c:v>
                </c:pt>
                <c:pt idx="12">
                  <c:v>291866888</c:v>
                </c:pt>
                <c:pt idx="13">
                  <c:v>368912105</c:v>
                </c:pt>
                <c:pt idx="14">
                  <c:v>426082290.00000006</c:v>
                </c:pt>
                <c:pt idx="15">
                  <c:v>514751182</c:v>
                </c:pt>
                <c:pt idx="16">
                  <c:v>574553924</c:v>
                </c:pt>
                <c:pt idx="17">
                  <c:v>607541446</c:v>
                </c:pt>
                <c:pt idx="18">
                  <c:v>532246228</c:v>
                </c:pt>
                <c:pt idx="19">
                  <c:v>535289061</c:v>
                </c:pt>
                <c:pt idx="20">
                  <c:v>517937235</c:v>
                </c:pt>
                <c:pt idx="21">
                  <c:v>270774336</c:v>
                </c:pt>
                <c:pt idx="22">
                  <c:v>258673938</c:v>
                </c:pt>
                <c:pt idx="23">
                  <c:v>455433844.60600001</c:v>
                </c:pt>
                <c:pt idx="24">
                  <c:v>709985921.83899999</c:v>
                </c:pt>
                <c:pt idx="25">
                  <c:v>1380200460.437</c:v>
                </c:pt>
                <c:pt idx="26">
                  <c:v>1247874961.1849999</c:v>
                </c:pt>
                <c:pt idx="27">
                  <c:v>1060790902</c:v>
                </c:pt>
                <c:pt idx="28">
                  <c:v>388739523</c:v>
                </c:pt>
              </c:numCache>
            </c:numRef>
          </c:val>
        </c:ser>
        <c:ser>
          <c:idx val="2"/>
          <c:order val="2"/>
          <c:spPr>
            <a:solidFill>
              <a:srgbClr val="993366"/>
            </a:solidFill>
            <a:ln w="25400">
              <a:noFill/>
            </a:ln>
          </c:spPr>
          <c:cat>
            <c:numRef>
              <c:f>('All Data'!$B$8:$AC$8,'All Data'!$AD$8)</c:f>
              <c:numCache>
                <c:formatCode>General</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('All Data'!$B$120:$AC$120,'All Data'!$AD$120)</c:f>
              <c:numCache>
                <c:formatCode>#,##0"   ";\-#,##0"   ";"--   ";@"   "</c:formatCode>
                <c:ptCount val="29"/>
                <c:pt idx="0">
                  <c:v>14671749</c:v>
                </c:pt>
                <c:pt idx="1">
                  <c:v>25909303</c:v>
                </c:pt>
                <c:pt idx="2">
                  <c:v>31105996</c:v>
                </c:pt>
                <c:pt idx="3">
                  <c:v>29082144</c:v>
                </c:pt>
                <c:pt idx="4">
                  <c:v>29558446</c:v>
                </c:pt>
                <c:pt idx="5">
                  <c:v>39524630</c:v>
                </c:pt>
                <c:pt idx="6">
                  <c:v>58218369</c:v>
                </c:pt>
                <c:pt idx="7">
                  <c:v>53365950</c:v>
                </c:pt>
                <c:pt idx="8">
                  <c:v>52447631</c:v>
                </c:pt>
                <c:pt idx="9">
                  <c:v>66819244</c:v>
                </c:pt>
                <c:pt idx="10">
                  <c:v>67457384</c:v>
                </c:pt>
                <c:pt idx="11">
                  <c:v>67671565</c:v>
                </c:pt>
                <c:pt idx="12">
                  <c:v>63933826</c:v>
                </c:pt>
                <c:pt idx="13">
                  <c:v>75113178</c:v>
                </c:pt>
                <c:pt idx="14">
                  <c:v>77243699</c:v>
                </c:pt>
                <c:pt idx="15">
                  <c:v>122543160</c:v>
                </c:pt>
                <c:pt idx="16">
                  <c:v>138792224</c:v>
                </c:pt>
                <c:pt idx="17">
                  <c:v>196132514</c:v>
                </c:pt>
                <c:pt idx="18">
                  <c:v>181117938</c:v>
                </c:pt>
                <c:pt idx="19">
                  <c:v>256317862</c:v>
                </c:pt>
                <c:pt idx="20">
                  <c:v>270479156</c:v>
                </c:pt>
                <c:pt idx="21">
                  <c:v>190296836</c:v>
                </c:pt>
                <c:pt idx="22">
                  <c:v>154371152</c:v>
                </c:pt>
                <c:pt idx="23">
                  <c:v>152980174.89300001</c:v>
                </c:pt>
                <c:pt idx="24">
                  <c:v>184327902.984</c:v>
                </c:pt>
                <c:pt idx="25">
                  <c:v>285551163.42900002</c:v>
                </c:pt>
                <c:pt idx="26">
                  <c:v>389570015.84399998</c:v>
                </c:pt>
                <c:pt idx="27">
                  <c:v>488793640</c:v>
                </c:pt>
                <c:pt idx="28">
                  <c:v>355576129</c:v>
                </c:pt>
              </c:numCache>
            </c:numRef>
          </c:val>
        </c:ser>
        <c:dLbls>
          <c:showLegendKey val="0"/>
          <c:showVal val="0"/>
          <c:showCatName val="0"/>
          <c:showSerName val="0"/>
          <c:showPercent val="0"/>
          <c:showBubbleSize val="0"/>
        </c:dLbls>
        <c:axId val="180868224"/>
        <c:axId val="180869760"/>
      </c:areaChart>
      <c:catAx>
        <c:axId val="180868224"/>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ＭＳ Ｐゴシック"/>
                <a:ea typeface="ＭＳ Ｐゴシック"/>
                <a:cs typeface="ＭＳ Ｐゴシック"/>
              </a:defRPr>
            </a:pPr>
            <a:endParaRPr lang="ja-JP"/>
          </a:p>
        </c:txPr>
        <c:crossAx val="180869760"/>
        <c:crosses val="autoZero"/>
        <c:auto val="1"/>
        <c:lblAlgn val="ctr"/>
        <c:lblOffset val="0"/>
        <c:tickLblSkip val="5"/>
        <c:tickMarkSkip val="1"/>
        <c:noMultiLvlLbl val="0"/>
      </c:catAx>
      <c:valAx>
        <c:axId val="180869760"/>
        <c:scaling>
          <c:orientation val="minMax"/>
        </c:scaling>
        <c:delete val="0"/>
        <c:axPos val="l"/>
        <c:majorGridlines>
          <c:spPr>
            <a:ln w="3175">
              <a:solidFill>
                <a:srgbClr val="000000"/>
              </a:solidFill>
              <a:prstDash val="solid"/>
            </a:ln>
          </c:spPr>
        </c:majorGridlines>
        <c:title>
          <c:tx>
            <c:rich>
              <a:bodyPr/>
              <a:lstStyle/>
              <a:p>
                <a:pPr>
                  <a:defRPr sz="1400" b="0" i="0" u="none" strike="noStrike" baseline="0">
                    <a:solidFill>
                      <a:srgbClr val="000000"/>
                    </a:solidFill>
                    <a:latin typeface="ＭＳ Ｐゴシック"/>
                    <a:ea typeface="ＭＳ Ｐゴシック"/>
                    <a:cs typeface="ＭＳ Ｐゴシック"/>
                  </a:defRPr>
                </a:pPr>
                <a:r>
                  <a:rPr lang="en-US" altLang="ja-JP"/>
                  <a:t>Shares of US All Business Net Income</a:t>
                </a:r>
                <a:endParaRPr lang="ja-JP" altLang="en-US"/>
              </a:p>
            </c:rich>
          </c:tx>
          <c:layout>
            <c:manualLayout>
              <c:xMode val="edge"/>
              <c:yMode val="edge"/>
              <c:x val="1.1375382972998777E-2"/>
              <c:y val="0.28813566861233708"/>
            </c:manualLayout>
          </c:layout>
          <c:overlay val="0"/>
          <c:spPr>
            <a:noFill/>
            <a:ln w="25400">
              <a:noFill/>
            </a:ln>
          </c:spPr>
        </c:title>
        <c:numFmt formatCode="0%" sourceLinked="1"/>
        <c:majorTickMark val="in"/>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ＭＳ Ｐゴシック"/>
                <a:ea typeface="ＭＳ Ｐゴシック"/>
                <a:cs typeface="ＭＳ Ｐゴシック"/>
              </a:defRPr>
            </a:pPr>
            <a:endParaRPr lang="ja-JP"/>
          </a:p>
        </c:txPr>
        <c:crossAx val="180868224"/>
        <c:crosses val="autoZero"/>
        <c:crossBetween val="midCat"/>
      </c:valAx>
      <c:spPr>
        <a:solidFill>
          <a:srgbClr val="C0C0C0"/>
        </a:solidFill>
        <a:ln w="12700">
          <a:solidFill>
            <a:srgbClr val="808080"/>
          </a:solidFill>
          <a:prstDash val="solid"/>
        </a:ln>
      </c:spPr>
    </c:plotArea>
    <c:plotVisOnly val="1"/>
    <c:dispBlanksAs val="zero"/>
    <c:showDLblsOverMax val="0"/>
  </c:chart>
  <c:spPr>
    <a:noFill/>
    <a:ln w="9525">
      <a:noFill/>
    </a:ln>
  </c:spPr>
  <c:txPr>
    <a:bodyPr/>
    <a:lstStyle/>
    <a:p>
      <a:pPr>
        <a:defRPr sz="1400"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ja-JP" sz="1800" b="1" i="0" baseline="0">
                <a:effectLst/>
              </a:rPr>
              <a:t>Number of LLC and C-Corp </a:t>
            </a:r>
            <a:r>
              <a:rPr lang="ja-JP" altLang="ja-JP" sz="1800" b="1" i="0" baseline="0">
                <a:effectLst/>
              </a:rPr>
              <a:t>（</a:t>
            </a:r>
            <a:r>
              <a:rPr lang="en-US" altLang="ja-JP" sz="1800" b="1" i="0" baseline="0">
                <a:effectLst/>
              </a:rPr>
              <a:t>1992-2011</a:t>
            </a:r>
            <a:r>
              <a:rPr lang="ja-JP" altLang="ja-JP" sz="1800" b="1" i="0" baseline="0">
                <a:effectLst/>
              </a:rPr>
              <a:t>）</a:t>
            </a:r>
            <a:endParaRPr lang="ja-JP" altLang="ja-JP">
              <a:effectLst/>
            </a:endParaRPr>
          </a:p>
        </c:rich>
      </c:tx>
      <c:layout/>
      <c:overlay val="0"/>
    </c:title>
    <c:autoTitleDeleted val="0"/>
    <c:plotArea>
      <c:layout/>
      <c:lineChart>
        <c:grouping val="standard"/>
        <c:varyColors val="0"/>
        <c:ser>
          <c:idx val="2"/>
          <c:order val="0"/>
          <c:tx>
            <c:strRef>
              <c:f>'Sheet６ (2)'!$D$1</c:f>
              <c:strCache>
                <c:ptCount val="1"/>
                <c:pt idx="0">
                  <c:v>LLC</c:v>
                </c:pt>
              </c:strCache>
            </c:strRef>
          </c:tx>
          <c:marker>
            <c:symbol val="none"/>
          </c:marker>
          <c:cat>
            <c:numRef>
              <c:f>'Sheet６ (2)'!$A$2:$A$21</c:f>
              <c:numCache>
                <c:formatCode>General</c:formatCode>
                <c:ptCount val="20"/>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numCache>
            </c:numRef>
          </c:cat>
          <c:val>
            <c:numRef>
              <c:f>'Sheet６ (2)'!$D$2:$D$21</c:f>
              <c:numCache>
                <c:formatCode>#,##0_ </c:formatCode>
                <c:ptCount val="20"/>
                <c:pt idx="0">
                  <c:v>0</c:v>
                </c:pt>
                <c:pt idx="1">
                  <c:v>17000</c:v>
                </c:pt>
                <c:pt idx="2">
                  <c:v>48000</c:v>
                </c:pt>
                <c:pt idx="3">
                  <c:v>119000</c:v>
                </c:pt>
                <c:pt idx="4">
                  <c:v>221000</c:v>
                </c:pt>
                <c:pt idx="5">
                  <c:v>349000</c:v>
                </c:pt>
                <c:pt idx="6">
                  <c:v>470000</c:v>
                </c:pt>
                <c:pt idx="7">
                  <c:v>589000</c:v>
                </c:pt>
                <c:pt idx="8">
                  <c:v>718000</c:v>
                </c:pt>
                <c:pt idx="9">
                  <c:v>809000</c:v>
                </c:pt>
                <c:pt idx="10">
                  <c:v>946000</c:v>
                </c:pt>
                <c:pt idx="11">
                  <c:v>1092000</c:v>
                </c:pt>
                <c:pt idx="12">
                  <c:v>1270000</c:v>
                </c:pt>
                <c:pt idx="13">
                  <c:v>1465000</c:v>
                </c:pt>
                <c:pt idx="14">
                  <c:v>1630000</c:v>
                </c:pt>
                <c:pt idx="15">
                  <c:v>1819000</c:v>
                </c:pt>
                <c:pt idx="16">
                  <c:v>1898178</c:v>
                </c:pt>
                <c:pt idx="17">
                  <c:v>1966000</c:v>
                </c:pt>
                <c:pt idx="18">
                  <c:v>2090000</c:v>
                </c:pt>
                <c:pt idx="19">
                  <c:v>2111000</c:v>
                </c:pt>
              </c:numCache>
            </c:numRef>
          </c:val>
          <c:smooth val="0"/>
        </c:ser>
        <c:ser>
          <c:idx val="3"/>
          <c:order val="1"/>
          <c:tx>
            <c:strRef>
              <c:f>'Sheet６ (2)'!$G$1</c:f>
              <c:strCache>
                <c:ptCount val="1"/>
                <c:pt idx="0">
                  <c:v>C-Corp</c:v>
                </c:pt>
              </c:strCache>
            </c:strRef>
          </c:tx>
          <c:spPr>
            <a:ln>
              <a:prstDash val="dash"/>
            </a:ln>
          </c:spPr>
          <c:marker>
            <c:symbol val="none"/>
          </c:marker>
          <c:cat>
            <c:numRef>
              <c:f>'Sheet６ (2)'!$A$2:$A$21</c:f>
              <c:numCache>
                <c:formatCode>General</c:formatCode>
                <c:ptCount val="20"/>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numCache>
            </c:numRef>
          </c:cat>
          <c:val>
            <c:numRef>
              <c:f>'Sheet６ (2)'!$G$2:$G$21</c:f>
              <c:numCache>
                <c:formatCode>#,##0_ </c:formatCode>
                <c:ptCount val="20"/>
                <c:pt idx="0">
                  <c:v>2077518</c:v>
                </c:pt>
                <c:pt idx="1">
                  <c:v>2055982</c:v>
                </c:pt>
                <c:pt idx="2">
                  <c:v>2310703</c:v>
                </c:pt>
                <c:pt idx="3">
                  <c:v>2312382</c:v>
                </c:pt>
                <c:pt idx="4">
                  <c:v>2317886</c:v>
                </c:pt>
                <c:pt idx="5">
                  <c:v>2248065</c:v>
                </c:pt>
                <c:pt idx="6">
                  <c:v>2249970</c:v>
                </c:pt>
                <c:pt idx="7">
                  <c:v>2198740</c:v>
                </c:pt>
                <c:pt idx="8">
                  <c:v>2172705</c:v>
                </c:pt>
                <c:pt idx="9">
                  <c:v>2136756</c:v>
                </c:pt>
                <c:pt idx="10">
                  <c:v>2100074</c:v>
                </c:pt>
                <c:pt idx="11">
                  <c:v>2047595</c:v>
                </c:pt>
                <c:pt idx="12">
                  <c:v>2027613</c:v>
                </c:pt>
                <c:pt idx="13">
                  <c:v>1974961</c:v>
                </c:pt>
                <c:pt idx="14">
                  <c:v>1955147</c:v>
                </c:pt>
                <c:pt idx="15">
                  <c:v>1865232</c:v>
                </c:pt>
                <c:pt idx="16">
                  <c:v>1782478</c:v>
                </c:pt>
                <c:pt idx="17">
                  <c:v>1694869</c:v>
                </c:pt>
                <c:pt idx="18" formatCode="#,##0">
                  <c:v>1649285</c:v>
                </c:pt>
                <c:pt idx="19" formatCode="#,##0">
                  <c:v>1624888</c:v>
                </c:pt>
              </c:numCache>
            </c:numRef>
          </c:val>
          <c:smooth val="0"/>
        </c:ser>
        <c:dLbls>
          <c:showLegendKey val="0"/>
          <c:showVal val="0"/>
          <c:showCatName val="0"/>
          <c:showSerName val="0"/>
          <c:showPercent val="0"/>
          <c:showBubbleSize val="0"/>
        </c:dLbls>
        <c:marker val="1"/>
        <c:smooth val="0"/>
        <c:axId val="190830848"/>
        <c:axId val="190832640"/>
      </c:lineChart>
      <c:catAx>
        <c:axId val="190830848"/>
        <c:scaling>
          <c:orientation val="minMax"/>
        </c:scaling>
        <c:delete val="0"/>
        <c:axPos val="b"/>
        <c:numFmt formatCode="General" sourceLinked="1"/>
        <c:majorTickMark val="out"/>
        <c:minorTickMark val="none"/>
        <c:tickLblPos val="nextTo"/>
        <c:crossAx val="190832640"/>
        <c:crosses val="autoZero"/>
        <c:auto val="1"/>
        <c:lblAlgn val="ctr"/>
        <c:lblOffset val="100"/>
        <c:noMultiLvlLbl val="0"/>
      </c:catAx>
      <c:valAx>
        <c:axId val="190832640"/>
        <c:scaling>
          <c:orientation val="minMax"/>
        </c:scaling>
        <c:delete val="0"/>
        <c:axPos val="l"/>
        <c:majorGridlines/>
        <c:numFmt formatCode="#,##0_ " sourceLinked="1"/>
        <c:majorTickMark val="out"/>
        <c:minorTickMark val="none"/>
        <c:tickLblPos val="nextTo"/>
        <c:crossAx val="190830848"/>
        <c:crosses val="autoZero"/>
        <c:crossBetween val="between"/>
      </c:valAx>
    </c:plotArea>
    <c:legend>
      <c:legendPos val="r"/>
      <c:layout>
        <c:manualLayout>
          <c:xMode val="edge"/>
          <c:yMode val="edge"/>
          <c:x val="0.55854300495858999"/>
          <c:y val="0.65089105123303637"/>
          <c:w val="8.8956982425088829E-2"/>
          <c:h val="7.5670036819672562E-2"/>
        </c:manualLayout>
      </c:layout>
      <c:overlay val="1"/>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 </a:t>
            </a:r>
            <a:r>
              <a:rPr lang="en-US" altLang="ja-JP"/>
              <a:t>Cost</a:t>
            </a:r>
            <a:r>
              <a:rPr lang="en-US" altLang="ja-JP" baseline="0"/>
              <a:t> Effectiveness (Net Income/Cost)</a:t>
            </a:r>
          </a:p>
        </c:rich>
      </c:tx>
      <c:layout/>
      <c:overlay val="0"/>
    </c:title>
    <c:autoTitleDeleted val="0"/>
    <c:plotArea>
      <c:layout/>
      <c:lineChart>
        <c:grouping val="standard"/>
        <c:varyColors val="0"/>
        <c:ser>
          <c:idx val="0"/>
          <c:order val="0"/>
          <c:tx>
            <c:v>Partnership（除く個人事業）</c:v>
          </c:tx>
          <c:marker>
            <c:symbol val="none"/>
          </c:marker>
          <c:cat>
            <c:numRef>
              <c:f>'All Data'!$B$8:$AD$8</c:f>
              <c:numCache>
                <c:formatCode>General</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'All Data'!$B$152:$AD$152</c:f>
              <c:numCache>
                <c:formatCode>0.00%</c:formatCode>
                <c:ptCount val="29"/>
                <c:pt idx="0">
                  <c:v>2.1905201704283461E-2</c:v>
                </c:pt>
                <c:pt idx="1">
                  <c:v>-1.7798903856551995E-3</c:v>
                </c:pt>
                <c:pt idx="2">
                  <c:v>-7.8429007267532668E-3</c:v>
                </c:pt>
                <c:pt idx="3">
                  <c:v>4.1848623399674979E-3</c:v>
                </c:pt>
                <c:pt idx="4">
                  <c:v>4.5013025686351082E-3</c:v>
                </c:pt>
                <c:pt idx="5">
                  <c:v>-1.6034535028219853E-3</c:v>
                </c:pt>
                <c:pt idx="6">
                  <c:v>-1.019537389045237E-2</c:v>
                </c:pt>
                <c:pt idx="7">
                  <c:v>1.7690618816957025E-2</c:v>
                </c:pt>
                <c:pt idx="8">
                  <c:v>3.4048217779447484E-2</c:v>
                </c:pt>
                <c:pt idx="9">
                  <c:v>3.0821497414622031E-2</c:v>
                </c:pt>
                <c:pt idx="10">
                  <c:v>2.9563614042534124E-2</c:v>
                </c:pt>
                <c:pt idx="11">
                  <c:v>3.1023723789060594E-2</c:v>
                </c:pt>
                <c:pt idx="12">
                  <c:v>4.4559033800411936E-2</c:v>
                </c:pt>
                <c:pt idx="13">
                  <c:v>5.3780283500362264E-2</c:v>
                </c:pt>
                <c:pt idx="14">
                  <c:v>6.343123772759629E-2</c:v>
                </c:pt>
                <c:pt idx="15">
                  <c:v>6.8337820328715396E-2</c:v>
                </c:pt>
                <c:pt idx="16">
                  <c:v>8.0730375259131293E-2</c:v>
                </c:pt>
                <c:pt idx="17">
                  <c:v>8.4029028541364348E-2</c:v>
                </c:pt>
                <c:pt idx="18">
                  <c:v>8.8420205458451015E-2</c:v>
                </c:pt>
                <c:pt idx="19">
                  <c:v>9.1114956981013087E-2</c:v>
                </c:pt>
                <c:pt idx="20">
                  <c:v>8.7085550833431821E-2</c:v>
                </c:pt>
                <c:pt idx="21">
                  <c:v>8.0559995829521086E-2</c:v>
                </c:pt>
                <c:pt idx="22">
                  <c:v>7.5204179385627123E-2</c:v>
                </c:pt>
                <c:pt idx="23">
                  <c:v>7.9985589031961166E-2</c:v>
                </c:pt>
                <c:pt idx="24">
                  <c:v>9.2993965763270403E-2</c:v>
                </c:pt>
                <c:pt idx="25">
                  <c:v>0.11485882401907624</c:v>
                </c:pt>
                <c:pt idx="26">
                  <c:v>0.12136894736189051</c:v>
                </c:pt>
                <c:pt idx="27">
                  <c:v>0.11717184271306876</c:v>
                </c:pt>
                <c:pt idx="28">
                  <c:v>7.7125764055093998E-2</c:v>
                </c:pt>
              </c:numCache>
            </c:numRef>
          </c:val>
          <c:smooth val="0"/>
        </c:ser>
        <c:ser>
          <c:idx val="2"/>
          <c:order val="1"/>
          <c:tx>
            <c:v>Corporate</c:v>
          </c:tx>
          <c:spPr>
            <a:ln>
              <a:prstDash val="dash"/>
            </a:ln>
          </c:spPr>
          <c:marker>
            <c:symbol val="none"/>
          </c:marker>
          <c:cat>
            <c:numRef>
              <c:f>'All Data'!$B$8:$AD$8</c:f>
              <c:numCache>
                <c:formatCode>General</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'All Data'!$B$150:$AD$150</c:f>
              <c:numCache>
                <c:formatCode>0.00%</c:formatCode>
                <c:ptCount val="29"/>
                <c:pt idx="0">
                  <c:v>4.2570813410805992E-2</c:v>
                </c:pt>
                <c:pt idx="1">
                  <c:v>3.2077598364083713E-2</c:v>
                </c:pt>
                <c:pt idx="2">
                  <c:v>2.2819274629071185E-2</c:v>
                </c:pt>
                <c:pt idx="3">
                  <c:v>2.7546359369017268E-2</c:v>
                </c:pt>
                <c:pt idx="4">
                  <c:v>3.1172907372246268E-2</c:v>
                </c:pt>
                <c:pt idx="5">
                  <c:v>3.0059852690780629E-2</c:v>
                </c:pt>
                <c:pt idx="6">
                  <c:v>3.2967173455541711E-2</c:v>
                </c:pt>
                <c:pt idx="7">
                  <c:v>3.6615783807845942E-2</c:v>
                </c:pt>
                <c:pt idx="8">
                  <c:v>4.4028082351615372E-2</c:v>
                </c:pt>
                <c:pt idx="9">
                  <c:v>3.911812141453231E-2</c:v>
                </c:pt>
                <c:pt idx="10">
                  <c:v>3.5806026496163934E-2</c:v>
                </c:pt>
                <c:pt idx="11">
                  <c:v>3.3459921731758331E-2</c:v>
                </c:pt>
                <c:pt idx="12">
                  <c:v>3.7200327758319073E-2</c:v>
                </c:pt>
                <c:pt idx="13">
                  <c:v>4.5179159759520471E-2</c:v>
                </c:pt>
                <c:pt idx="14">
                  <c:v>4.7279586617703775E-2</c:v>
                </c:pt>
                <c:pt idx="15">
                  <c:v>5.5432891394659595E-2</c:v>
                </c:pt>
                <c:pt idx="16">
                  <c:v>5.8498433967841997E-2</c:v>
                </c:pt>
                <c:pt idx="17">
                  <c:v>6.224821235018612E-2</c:v>
                </c:pt>
                <c:pt idx="18">
                  <c:v>5.2648909161295526E-2</c:v>
                </c:pt>
                <c:pt idx="19">
                  <c:v>5.3487279488328092E-2</c:v>
                </c:pt>
                <c:pt idx="20">
                  <c:v>4.8667935090021923E-2</c:v>
                </c:pt>
                <c:pt idx="21">
                  <c:v>2.8726506250955266E-2</c:v>
                </c:pt>
                <c:pt idx="22">
                  <c:v>2.6776850977043649E-2</c:v>
                </c:pt>
                <c:pt idx="23">
                  <c:v>3.8389147183060905E-2</c:v>
                </c:pt>
                <c:pt idx="24">
                  <c:v>5.2359104929897295E-2</c:v>
                </c:pt>
                <c:pt idx="25">
                  <c:v>8.9621471307770637E-2</c:v>
                </c:pt>
                <c:pt idx="26">
                  <c:v>8.2081393701108812E-2</c:v>
                </c:pt>
                <c:pt idx="27">
                  <c:v>7.3367452946335218E-2</c:v>
                </c:pt>
                <c:pt idx="28">
                  <c:v>3.4270145893875475E-2</c:v>
                </c:pt>
              </c:numCache>
            </c:numRef>
          </c:val>
          <c:smooth val="0"/>
        </c:ser>
        <c:dLbls>
          <c:showLegendKey val="0"/>
          <c:showVal val="0"/>
          <c:showCatName val="0"/>
          <c:showSerName val="0"/>
          <c:showPercent val="0"/>
          <c:showBubbleSize val="0"/>
        </c:dLbls>
        <c:marker val="1"/>
        <c:smooth val="0"/>
        <c:axId val="195390464"/>
        <c:axId val="195392256"/>
      </c:lineChart>
      <c:catAx>
        <c:axId val="195390464"/>
        <c:scaling>
          <c:orientation val="minMax"/>
        </c:scaling>
        <c:delete val="0"/>
        <c:axPos val="b"/>
        <c:numFmt formatCode="General" sourceLinked="1"/>
        <c:majorTickMark val="out"/>
        <c:minorTickMark val="none"/>
        <c:tickLblPos val="nextTo"/>
        <c:crossAx val="195392256"/>
        <c:crosses val="autoZero"/>
        <c:auto val="0"/>
        <c:lblAlgn val="ctr"/>
        <c:lblOffset val="100"/>
        <c:tickLblSkip val="5"/>
        <c:tickMarkSkip val="1"/>
        <c:noMultiLvlLbl val="0"/>
      </c:catAx>
      <c:valAx>
        <c:axId val="195392256"/>
        <c:scaling>
          <c:orientation val="minMax"/>
        </c:scaling>
        <c:delete val="0"/>
        <c:axPos val="l"/>
        <c:majorGridlines/>
        <c:numFmt formatCode="0.00%" sourceLinked="1"/>
        <c:majorTickMark val="none"/>
        <c:minorTickMark val="none"/>
        <c:tickLblPos val="nextTo"/>
        <c:crossAx val="195390464"/>
        <c:crossesAt val="1"/>
        <c:crossBetween val="between"/>
      </c:valAx>
      <c:spPr>
        <a:ln>
          <a:noFill/>
        </a:ln>
      </c:spPr>
    </c:plotArea>
    <c:legend>
      <c:legendPos val="l"/>
      <c:layout>
        <c:manualLayout>
          <c:xMode val="edge"/>
          <c:yMode val="edge"/>
          <c:x val="0.3959052611663243"/>
          <c:y val="0.2005211499872161"/>
          <c:w val="0.22803003679446082"/>
          <c:h val="9.4253613181696588E-2"/>
        </c:manualLayout>
      </c:layout>
      <c:overlay val="1"/>
      <c:spPr>
        <a:solidFill>
          <a:schemeClr val="bg1"/>
        </a:solidFill>
      </c:spPr>
      <c:txPr>
        <a:bodyPr/>
        <a:lstStyle/>
        <a:p>
          <a:pPr>
            <a:defRPr sz="1100"/>
          </a:pPr>
          <a:endParaRPr lang="ja-JP"/>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i="0" u="none" strike="noStrike" baseline="0">
                <a:solidFill>
                  <a:srgbClr val="000000"/>
                </a:solidFill>
                <a:latin typeface="ＭＳ Ｐゴシック"/>
                <a:ea typeface="ＭＳ Ｐゴシック"/>
                <a:cs typeface="ＭＳ Ｐゴシック"/>
              </a:defRPr>
            </a:pPr>
            <a:r>
              <a:rPr lang="en-US" altLang="ja-JP" sz="2000" b="0" i="0" u="none" strike="noStrike" baseline="0">
                <a:solidFill>
                  <a:srgbClr val="000000"/>
                </a:solidFill>
                <a:latin typeface="ＭＳ Ｐゴシック"/>
                <a:ea typeface="ＭＳ Ｐゴシック"/>
              </a:rPr>
              <a:t>Number of Japanese Company </a:t>
            </a:r>
            <a:r>
              <a:rPr lang="ja-JP" altLang="en-US" sz="2000" b="0" i="0" u="none" strike="noStrike" baseline="0">
                <a:solidFill>
                  <a:srgbClr val="000000"/>
                </a:solidFill>
                <a:latin typeface="ＭＳ Ｐゴシック"/>
                <a:ea typeface="ＭＳ Ｐゴシック"/>
              </a:rPr>
              <a:t>(1999-201</a:t>
            </a:r>
            <a:r>
              <a:rPr lang="en-US" altLang="ja-JP" sz="2000" b="0" i="0" u="none" strike="noStrike" baseline="0">
                <a:solidFill>
                  <a:srgbClr val="000000"/>
                </a:solidFill>
                <a:latin typeface="ＭＳ Ｐゴシック"/>
                <a:ea typeface="ＭＳ Ｐゴシック"/>
              </a:rPr>
              <a:t>3</a:t>
            </a:r>
            <a:r>
              <a:rPr lang="ja-JP" altLang="en-US" sz="2000" b="0" i="0" u="none" strike="noStrike" baseline="0">
                <a:solidFill>
                  <a:srgbClr val="000000"/>
                </a:solidFill>
                <a:latin typeface="ＭＳ Ｐゴシック"/>
                <a:ea typeface="ＭＳ Ｐゴシック"/>
              </a:rPr>
              <a:t>）</a:t>
            </a:r>
          </a:p>
        </c:rich>
      </c:tx>
      <c:layout>
        <c:manualLayout>
          <c:xMode val="edge"/>
          <c:yMode val="edge"/>
          <c:x val="0.23116252442684165"/>
          <c:y val="1.3460910016258187E-2"/>
        </c:manualLayout>
      </c:layout>
      <c:overlay val="0"/>
      <c:spPr>
        <a:noFill/>
        <a:ln w="25400">
          <a:noFill/>
        </a:ln>
      </c:spPr>
    </c:title>
    <c:autoTitleDeleted val="0"/>
    <c:plotArea>
      <c:layout>
        <c:manualLayout>
          <c:layoutTarget val="inner"/>
          <c:xMode val="edge"/>
          <c:yMode val="edge"/>
          <c:x val="0.15416666666666667"/>
          <c:y val="0.11279461279461279"/>
          <c:w val="0.6875"/>
          <c:h val="0.61952861952861948"/>
        </c:manualLayout>
      </c:layout>
      <c:lineChart>
        <c:grouping val="standard"/>
        <c:varyColors val="0"/>
        <c:ser>
          <c:idx val="3"/>
          <c:order val="0"/>
          <c:tx>
            <c:strRef>
              <c:f>Sheet2!$A$2</c:f>
              <c:strCache>
                <c:ptCount val="1"/>
                <c:pt idx="0">
                  <c:v>K.K.</c:v>
                </c:pt>
              </c:strCache>
            </c:strRef>
          </c:tx>
          <c:spPr>
            <a:ln w="25400">
              <a:solidFill>
                <a:schemeClr val="tx1"/>
              </a:solidFill>
              <a:prstDash val="solid"/>
            </a:ln>
          </c:spPr>
          <c:marker>
            <c:symbol val="x"/>
            <c:size val="5"/>
            <c:spPr>
              <a:solidFill>
                <a:schemeClr val="tx1"/>
              </a:solidFill>
              <a:ln>
                <a:solidFill>
                  <a:schemeClr val="tx1"/>
                </a:solidFill>
                <a:prstDash val="solid"/>
              </a:ln>
            </c:spPr>
          </c:marker>
          <c:cat>
            <c:numRef>
              <c:f>(Sheet2!$C$1:$M$1,Sheet2!$N$1,Sheet2!$O$1,Sheet2!$P$1,Sheet2!$Q$1)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(Sheet2!$C$4:$M$4,Sheet2!$N$4,Sheet2!$O$4,Sheet2!$P$4,Sheet2!$Q$4)</c:f>
              <c:numCache>
                <c:formatCode>#,###,##0;;\-</c:formatCode>
                <c:ptCount val="15"/>
                <c:pt idx="0">
                  <c:v>1212503</c:v>
                </c:pt>
                <c:pt idx="1">
                  <c:v>1191680</c:v>
                </c:pt>
                <c:pt idx="2">
                  <c:v>1235720</c:v>
                </c:pt>
                <c:pt idx="3">
                  <c:v>1171114</c:v>
                </c:pt>
                <c:pt idx="4">
                  <c:v>1310520</c:v>
                </c:pt>
                <c:pt idx="5">
                  <c:v>1210010</c:v>
                </c:pt>
                <c:pt idx="6">
                  <c:v>1215015</c:v>
                </c:pt>
                <c:pt idx="7">
                  <c:v>1369953</c:v>
                </c:pt>
                <c:pt idx="8">
                  <c:v>1250514</c:v>
                </c:pt>
                <c:pt idx="9">
                  <c:v>1055543</c:v>
                </c:pt>
                <c:pt idx="10">
                  <c:v>992293</c:v>
                </c:pt>
                <c:pt idx="11">
                  <c:v>931967</c:v>
                </c:pt>
                <c:pt idx="12">
                  <c:v>920328</c:v>
                </c:pt>
                <c:pt idx="13">
                  <c:v>903080</c:v>
                </c:pt>
                <c:pt idx="14">
                  <c:v>897675</c:v>
                </c:pt>
              </c:numCache>
            </c:numRef>
          </c:val>
          <c:smooth val="0"/>
        </c:ser>
        <c:ser>
          <c:idx val="4"/>
          <c:order val="1"/>
          <c:tx>
            <c:strRef>
              <c:f>Sheet2!$A$5</c:f>
              <c:strCache>
                <c:ptCount val="1"/>
                <c:pt idx="0">
                  <c:v>Yu-Gen</c:v>
                </c:pt>
              </c:strCache>
            </c:strRef>
          </c:tx>
          <c:spPr>
            <a:ln w="25400">
              <a:solidFill>
                <a:srgbClr val="800080"/>
              </a:solidFill>
              <a:prstDash val="dash"/>
            </a:ln>
          </c:spPr>
          <c:marker>
            <c:symbol val="star"/>
            <c:size val="5"/>
            <c:spPr>
              <a:noFill/>
              <a:ln>
                <a:solidFill>
                  <a:srgbClr val="800080"/>
                </a:solidFill>
                <a:prstDash val="solid"/>
              </a:ln>
            </c:spPr>
          </c:marker>
          <c:cat>
            <c:numRef>
              <c:f>(Sheet2!$C$1:$M$1,Sheet2!$N$1,Sheet2!$O$1,Sheet2!$P$1,Sheet2!$Q$1)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(Sheet2!$C$7:$M$7,Sheet2!$N$7,Sheet2!$O$7,Sheet2!$P$7,Sheet2!$Q$7)</c:f>
              <c:numCache>
                <c:formatCode>#,###,##0;;\-</c:formatCode>
                <c:ptCount val="15"/>
                <c:pt idx="0">
                  <c:v>386486</c:v>
                </c:pt>
                <c:pt idx="1">
                  <c:v>413519</c:v>
                </c:pt>
                <c:pt idx="2">
                  <c:v>420626</c:v>
                </c:pt>
                <c:pt idx="3">
                  <c:v>431879</c:v>
                </c:pt>
                <c:pt idx="4">
                  <c:v>449401</c:v>
                </c:pt>
                <c:pt idx="5">
                  <c:v>470455</c:v>
                </c:pt>
                <c:pt idx="6">
                  <c:v>475298</c:v>
                </c:pt>
                <c:pt idx="7">
                  <c:v>452389</c:v>
                </c:pt>
                <c:pt idx="8">
                  <c:v>374410</c:v>
                </c:pt>
                <c:pt idx="9">
                  <c:v>331056</c:v>
                </c:pt>
                <c:pt idx="10">
                  <c:v>293880</c:v>
                </c:pt>
                <c:pt idx="11">
                  <c:v>270191</c:v>
                </c:pt>
                <c:pt idx="12">
                  <c:v>241143</c:v>
                </c:pt>
                <c:pt idx="13">
                  <c:v>233601</c:v>
                </c:pt>
                <c:pt idx="14">
                  <c:v>219568</c:v>
                </c:pt>
              </c:numCache>
            </c:numRef>
          </c:val>
          <c:smooth val="0"/>
        </c:ser>
        <c:ser>
          <c:idx val="7"/>
          <c:order val="2"/>
          <c:tx>
            <c:strRef>
              <c:f>Sheet2!$A$14</c:f>
              <c:strCache>
                <c:ptCount val="1"/>
                <c:pt idx="0">
                  <c:v>Go-Do(J-LLC)</c:v>
                </c:pt>
              </c:strCache>
            </c:strRef>
          </c:tx>
          <c:spPr>
            <a:ln w="25400">
              <a:solidFill>
                <a:srgbClr val="0000FF"/>
              </a:solidFill>
              <a:prstDash val="dashDot"/>
            </a:ln>
          </c:spPr>
          <c:marker>
            <c:symbol val="dot"/>
            <c:size val="5"/>
            <c:spPr>
              <a:noFill/>
              <a:ln>
                <a:solidFill>
                  <a:srgbClr val="0000FF"/>
                </a:solidFill>
                <a:prstDash val="solid"/>
              </a:ln>
            </c:spPr>
          </c:marker>
          <c:cat>
            <c:numRef>
              <c:f>(Sheet2!$C$1:$M$1,Sheet2!$N$1,Sheet2!$O$1,Sheet2!$P$1,Sheet2!$Q$1)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(Sheet2!$C$16:$M$16,Sheet2!$N$16,Sheet2!$O$16,Sheet2!$P$16,Sheet2!$Q$16)</c:f>
              <c:numCache>
                <c:formatCode>General</c:formatCode>
                <c:ptCount val="15"/>
                <c:pt idx="7" formatCode="#,###,##0;;\-">
                  <c:v>4066</c:v>
                </c:pt>
                <c:pt idx="8" formatCode="#,###,##0;;\-">
                  <c:v>9557</c:v>
                </c:pt>
                <c:pt idx="9" formatCode="#,###,##0;;\-">
                  <c:v>10785</c:v>
                </c:pt>
                <c:pt idx="10" formatCode="#,###,##0;;\-">
                  <c:v>13667</c:v>
                </c:pt>
                <c:pt idx="11" formatCode="#,###,##0;;\-">
                  <c:v>15772</c:v>
                </c:pt>
                <c:pt idx="12" formatCode="#,###,##0;;\-">
                  <c:v>18756</c:v>
                </c:pt>
                <c:pt idx="13" formatCode="#,###,##0;;\-">
                  <c:v>23025</c:v>
                </c:pt>
                <c:pt idx="14" formatCode="#,###,##0;;\-">
                  <c:v>29836</c:v>
                </c:pt>
              </c:numCache>
            </c:numRef>
          </c:val>
          <c:smooth val="0"/>
        </c:ser>
        <c:ser>
          <c:idx val="6"/>
          <c:order val="3"/>
          <c:tx>
            <c:strRef>
              <c:f>Sheet2!$A$11</c:f>
              <c:strCache>
                <c:ptCount val="1"/>
                <c:pt idx="0">
                  <c:v>Go-Shi</c:v>
                </c:pt>
              </c:strCache>
            </c:strRef>
          </c:tx>
          <c:spPr>
            <a:ln w="25400">
              <a:solidFill>
                <a:srgbClr val="008080"/>
              </a:solidFill>
              <a:prstDash val="sysDash"/>
            </a:ln>
          </c:spPr>
          <c:marker>
            <c:symbol val="plus"/>
            <c:size val="5"/>
            <c:spPr>
              <a:noFill/>
              <a:ln>
                <a:solidFill>
                  <a:srgbClr val="008080"/>
                </a:solidFill>
                <a:prstDash val="solid"/>
              </a:ln>
            </c:spPr>
          </c:marker>
          <c:cat>
            <c:numRef>
              <c:f>(Sheet2!$C$1:$M$1,Sheet2!$N$1,Sheet2!$O$1,Sheet2!$P$1,Sheet2!$Q$1)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(Sheet2!$C$13:$M$13,Sheet2!$N$13,Sheet2!$O$13,Sheet2!$P$13,Sheet2!$Q$13)</c:f>
              <c:numCache>
                <c:formatCode>#,###,##0;;\-</c:formatCode>
                <c:ptCount val="15"/>
                <c:pt idx="0">
                  <c:v>8367</c:v>
                </c:pt>
                <c:pt idx="1">
                  <c:v>9830</c:v>
                </c:pt>
                <c:pt idx="2">
                  <c:v>10397</c:v>
                </c:pt>
                <c:pt idx="3">
                  <c:v>10495</c:v>
                </c:pt>
                <c:pt idx="4">
                  <c:v>10345</c:v>
                </c:pt>
                <c:pt idx="5">
                  <c:v>9977</c:v>
                </c:pt>
                <c:pt idx="6">
                  <c:v>9625</c:v>
                </c:pt>
                <c:pt idx="7">
                  <c:v>7933</c:v>
                </c:pt>
                <c:pt idx="8">
                  <c:v>7933</c:v>
                </c:pt>
                <c:pt idx="9">
                  <c:v>6999</c:v>
                </c:pt>
                <c:pt idx="10">
                  <c:v>6056</c:v>
                </c:pt>
                <c:pt idx="11">
                  <c:v>5473</c:v>
                </c:pt>
                <c:pt idx="12">
                  <c:v>5009</c:v>
                </c:pt>
                <c:pt idx="13">
                  <c:v>4799</c:v>
                </c:pt>
                <c:pt idx="14">
                  <c:v>4425</c:v>
                </c:pt>
              </c:numCache>
            </c:numRef>
          </c:val>
          <c:smooth val="0"/>
        </c:ser>
        <c:ser>
          <c:idx val="8"/>
          <c:order val="4"/>
          <c:tx>
            <c:strRef>
              <c:f>Sheet2!$A$17</c:f>
              <c:strCache>
                <c:ptCount val="1"/>
                <c:pt idx="0">
                  <c:v>J-LLP</c:v>
                </c:pt>
              </c:strCache>
            </c:strRef>
          </c:tx>
          <c:spPr>
            <a:ln w="25400">
              <a:solidFill>
                <a:srgbClr val="00CCFF"/>
              </a:solidFill>
              <a:prstDash val="lgDash"/>
            </a:ln>
          </c:spPr>
          <c:marker>
            <c:symbol val="dash"/>
            <c:size val="5"/>
            <c:spPr>
              <a:noFill/>
              <a:ln>
                <a:solidFill>
                  <a:srgbClr val="00CCFF"/>
                </a:solidFill>
                <a:prstDash val="solid"/>
              </a:ln>
            </c:spPr>
          </c:marker>
          <c:cat>
            <c:numRef>
              <c:f>(Sheet2!$C$1:$M$1,Sheet2!$N$1,Sheet2!$O$1,Sheet2!$P$1,Sheet2!$Q$1)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(Sheet2!$C$19:$M$19,Sheet2!$N$19,Sheet2!$O$19,Sheet2!$P$19,Sheet2!$Q$19)</c:f>
              <c:numCache>
                <c:formatCode>General</c:formatCode>
                <c:ptCount val="15"/>
                <c:pt idx="6" formatCode="#,###,##0;;\-">
                  <c:v>366</c:v>
                </c:pt>
                <c:pt idx="7" formatCode="#,###,##0;;\-">
                  <c:v>1781</c:v>
                </c:pt>
                <c:pt idx="8" formatCode="#,###,##0;;\-">
                  <c:v>1725</c:v>
                </c:pt>
                <c:pt idx="9" formatCode="#,###,##0;;\-">
                  <c:v>1715</c:v>
                </c:pt>
                <c:pt idx="10" formatCode="#,###,##0;;\-">
                  <c:v>1650</c:v>
                </c:pt>
                <c:pt idx="11" formatCode="#,###,##0;;\-">
                  <c:v>1540</c:v>
                </c:pt>
                <c:pt idx="12" formatCode="#,###,##0;;\-">
                  <c:v>1537</c:v>
                </c:pt>
                <c:pt idx="13" formatCode="#,###,##0;;\-">
                  <c:v>1458</c:v>
                </c:pt>
                <c:pt idx="14" formatCode="#,###,##0;;\-">
                  <c:v>1378</c:v>
                </c:pt>
              </c:numCache>
            </c:numRef>
          </c:val>
          <c:smooth val="0"/>
        </c:ser>
        <c:ser>
          <c:idx val="5"/>
          <c:order val="5"/>
          <c:tx>
            <c:strRef>
              <c:f>Sheet2!$A$8</c:f>
              <c:strCache>
                <c:ptCount val="1"/>
                <c:pt idx="0">
                  <c:v>Go-Mei</c:v>
                </c:pt>
              </c:strCache>
            </c:strRef>
          </c:tx>
          <c:spPr>
            <a:ln w="25400">
              <a:solidFill>
                <a:srgbClr val="800000"/>
              </a:solidFill>
              <a:prstDash val="sysDot"/>
            </a:ln>
          </c:spPr>
          <c:marker>
            <c:symbol val="circle"/>
            <c:size val="5"/>
            <c:spPr>
              <a:solidFill>
                <a:srgbClr val="800000"/>
              </a:solidFill>
              <a:ln>
                <a:solidFill>
                  <a:srgbClr val="800000"/>
                </a:solidFill>
                <a:prstDash val="solid"/>
              </a:ln>
            </c:spPr>
          </c:marker>
          <c:cat>
            <c:numRef>
              <c:f>(Sheet2!$C$1:$M$1,Sheet2!$N$1,Sheet2!$O$1,Sheet2!$P$1,Sheet2!$Q$1)</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(Sheet2!$C$10:$M$10,Sheet2!$N$10,Sheet2!$O$10,Sheet2!$P$10,Sheet2!$Q$10)</c:f>
              <c:numCache>
                <c:formatCode>#,###,##0;;\-</c:formatCode>
                <c:ptCount val="15"/>
                <c:pt idx="0">
                  <c:v>1463</c:v>
                </c:pt>
                <c:pt idx="1">
                  <c:v>1521</c:v>
                </c:pt>
                <c:pt idx="2">
                  <c:v>1507</c:v>
                </c:pt>
                <c:pt idx="3">
                  <c:v>1484</c:v>
                </c:pt>
                <c:pt idx="4">
                  <c:v>1538</c:v>
                </c:pt>
                <c:pt idx="5">
                  <c:v>1567</c:v>
                </c:pt>
                <c:pt idx="6">
                  <c:v>1369</c:v>
                </c:pt>
                <c:pt idx="7">
                  <c:v>1442</c:v>
                </c:pt>
                <c:pt idx="8">
                  <c:v>1326</c:v>
                </c:pt>
                <c:pt idx="9">
                  <c:v>1210</c:v>
                </c:pt>
                <c:pt idx="10">
                  <c:v>1066</c:v>
                </c:pt>
                <c:pt idx="11">
                  <c:v>1088</c:v>
                </c:pt>
                <c:pt idx="12">
                  <c:v>946</c:v>
                </c:pt>
                <c:pt idx="13">
                  <c:v>941</c:v>
                </c:pt>
                <c:pt idx="14">
                  <c:v>1002</c:v>
                </c:pt>
              </c:numCache>
            </c:numRef>
          </c:val>
          <c:smooth val="0"/>
        </c:ser>
        <c:dLbls>
          <c:showLegendKey val="0"/>
          <c:showVal val="0"/>
          <c:showCatName val="0"/>
          <c:showSerName val="0"/>
          <c:showPercent val="0"/>
          <c:showBubbleSize val="0"/>
        </c:dLbls>
        <c:marker val="1"/>
        <c:smooth val="0"/>
        <c:axId val="195740416"/>
        <c:axId val="195742336"/>
      </c:lineChart>
      <c:catAx>
        <c:axId val="19574041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ＭＳ Ｐゴシック"/>
                <a:ea typeface="ＭＳ Ｐゴシック"/>
                <a:cs typeface="ＭＳ Ｐゴシック"/>
              </a:defRPr>
            </a:pPr>
            <a:endParaRPr lang="ja-JP"/>
          </a:p>
        </c:txPr>
        <c:crossAx val="195742336"/>
        <c:crosses val="autoZero"/>
        <c:auto val="1"/>
        <c:lblAlgn val="ctr"/>
        <c:lblOffset val="100"/>
        <c:tickMarkSkip val="1"/>
        <c:noMultiLvlLbl val="0"/>
      </c:catAx>
      <c:valAx>
        <c:axId val="195742336"/>
        <c:scaling>
          <c:logBase val="10"/>
          <c:orientation val="minMax"/>
        </c:scaling>
        <c:delete val="0"/>
        <c:axPos val="l"/>
        <c:majorGridlines>
          <c:spPr>
            <a:ln w="3175">
              <a:solidFill>
                <a:srgbClr val="000000"/>
              </a:solidFill>
              <a:prstDash val="solid"/>
            </a:ln>
          </c:spPr>
        </c:majorGridlines>
        <c:numFmt formatCode="#,###,##0;;\-" sourceLinked="1"/>
        <c:majorTickMark val="in"/>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ＭＳ Ｐゴシック"/>
                <a:ea typeface="ＭＳ Ｐゴシック"/>
                <a:cs typeface="ＭＳ Ｐゴシック"/>
              </a:defRPr>
            </a:pPr>
            <a:endParaRPr lang="ja-JP"/>
          </a:p>
        </c:txPr>
        <c:crossAx val="195740416"/>
        <c:crosses val="autoZero"/>
        <c:crossBetween val="between"/>
      </c:valAx>
      <c:dTable>
        <c:showHorzBorder val="1"/>
        <c:showVertBorder val="1"/>
        <c:showOutline val="1"/>
        <c:showKeys val="1"/>
        <c:spPr>
          <a:ln w="3175">
            <a:solidFill>
              <a:srgbClr val="000000"/>
            </a:solidFill>
            <a:prstDash val="solid"/>
          </a:ln>
        </c:spPr>
        <c:txPr>
          <a:bodyPr/>
          <a:lstStyle/>
          <a:p>
            <a:pPr rtl="0">
              <a:defRPr sz="800" b="0" i="0" u="none" strike="noStrike" baseline="0">
                <a:solidFill>
                  <a:srgbClr val="000000"/>
                </a:solidFill>
                <a:latin typeface="ＭＳ Ｐゴシック"/>
                <a:ea typeface="ＭＳ Ｐゴシック"/>
                <a:cs typeface="ＭＳ Ｐゴシック"/>
              </a:defRPr>
            </a:pPr>
            <a:endParaRPr lang="ja-JP"/>
          </a:p>
        </c:txPr>
      </c:dTable>
      <c:spPr>
        <a:noFill/>
        <a:ln w="12700">
          <a:solidFill>
            <a:srgbClr val="808080"/>
          </a:solidFill>
          <a:prstDash val="solid"/>
        </a:ln>
      </c:spPr>
    </c:plotArea>
    <c:plotVisOnly val="1"/>
    <c:dispBlanksAs val="gap"/>
    <c:showDLblsOverMax val="0"/>
  </c:chart>
  <c:spPr>
    <a:noFill/>
    <a:ln w="9525">
      <a:noFill/>
    </a:ln>
  </c:spPr>
  <c:txPr>
    <a:bodyPr/>
    <a:lstStyle/>
    <a:p>
      <a:pPr>
        <a:defRPr sz="11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0.448</cdr:x>
      <cdr:y>0.70886</cdr:y>
    </cdr:from>
    <cdr:to>
      <cdr:x>0.63431</cdr:x>
      <cdr:y>0.76206</cdr:y>
    </cdr:to>
    <cdr:sp macro="" textlink="">
      <cdr:nvSpPr>
        <cdr:cNvPr id="162817" name="Text Box 1"/>
        <cdr:cNvSpPr txBox="1">
          <a:spLocks xmlns:a="http://schemas.openxmlformats.org/drawingml/2006/main" noChangeArrowheads="1"/>
        </cdr:cNvSpPr>
      </cdr:nvSpPr>
      <cdr:spPr bwMode="auto">
        <a:xfrm xmlns:a="http://schemas.openxmlformats.org/drawingml/2006/main">
          <a:off x="4129351" y="3984009"/>
          <a:ext cx="1717330" cy="299056"/>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45720" tIns="32004" rIns="0" bIns="0" anchor="t" upright="1">
          <a:spAutoFit/>
        </a:bodyPr>
        <a:lstStyle xmlns:a="http://schemas.openxmlformats.org/drawingml/2006/main"/>
        <a:p xmlns:a="http://schemas.openxmlformats.org/drawingml/2006/main">
          <a:pPr algn="l" rtl="0">
            <a:defRPr sz="1000"/>
          </a:pPr>
          <a:r>
            <a:rPr lang="en-US" altLang="ja-JP" sz="1600" b="0" i="0" u="none" strike="noStrike" baseline="0">
              <a:solidFill>
                <a:srgbClr val="000000"/>
              </a:solidFill>
              <a:latin typeface="ＭＳ Ｐゴシック"/>
              <a:ea typeface="ＭＳ Ｐゴシック"/>
            </a:rPr>
            <a:t>flow through entity</a:t>
          </a:r>
        </a:p>
      </cdr:txBody>
    </cdr:sp>
  </cdr:relSizeAnchor>
  <cdr:relSizeAnchor xmlns:cdr="http://schemas.openxmlformats.org/drawingml/2006/chartDrawing">
    <cdr:from>
      <cdr:x>0.44386</cdr:x>
      <cdr:y>0.322</cdr:y>
    </cdr:from>
    <cdr:to>
      <cdr:x>0.63419</cdr:x>
      <cdr:y>0.37521</cdr:y>
    </cdr:to>
    <cdr:sp macro="" textlink="">
      <cdr:nvSpPr>
        <cdr:cNvPr id="162818" name="Text Box 2"/>
        <cdr:cNvSpPr txBox="1">
          <a:spLocks xmlns:a="http://schemas.openxmlformats.org/drawingml/2006/main" noChangeArrowheads="1"/>
        </cdr:cNvSpPr>
      </cdr:nvSpPr>
      <cdr:spPr bwMode="auto">
        <a:xfrm xmlns:a="http://schemas.openxmlformats.org/drawingml/2006/main">
          <a:off x="4091256" y="1809750"/>
          <a:ext cx="1754262" cy="299056"/>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45720" tIns="32004" rIns="0" bIns="0" anchor="t" upright="1">
          <a:spAutoFit/>
        </a:bodyPr>
        <a:lstStyle xmlns:a="http://schemas.openxmlformats.org/drawingml/2006/main"/>
        <a:p xmlns:a="http://schemas.openxmlformats.org/drawingml/2006/main">
          <a:pPr algn="ctr" rtl="0">
            <a:defRPr sz="1000"/>
          </a:pPr>
          <a:r>
            <a:rPr lang="en-US" altLang="ja-JP" sz="1600" b="0" i="0" u="none" strike="noStrike" baseline="0">
              <a:solidFill>
                <a:srgbClr val="000000"/>
              </a:solidFill>
              <a:latin typeface="ＭＳ Ｐゴシック"/>
              <a:ea typeface="ＭＳ Ｐゴシック"/>
            </a:rPr>
            <a:t>corporate tax entity</a:t>
          </a:r>
          <a:endParaRPr lang="ja-JP" altLang="en-US" sz="1600"/>
        </a:p>
      </cdr:txBody>
    </cdr:sp>
  </cdr:relSizeAnchor>
  <cdr:relSizeAnchor xmlns:cdr="http://schemas.openxmlformats.org/drawingml/2006/chartDrawing">
    <cdr:from>
      <cdr:x>0.0205</cdr:x>
      <cdr:y>0.07725</cdr:y>
    </cdr:from>
    <cdr:to>
      <cdr:x>1</cdr:x>
      <cdr:y>0.11575</cdr:y>
    </cdr:to>
    <cdr:sp macro="" textlink="">
      <cdr:nvSpPr>
        <cdr:cNvPr id="162819" name="Text Box 2"/>
        <cdr:cNvSpPr txBox="1">
          <a:spLocks xmlns:a="http://schemas.openxmlformats.org/drawingml/2006/main" noChangeArrowheads="1"/>
        </cdr:cNvSpPr>
      </cdr:nvSpPr>
      <cdr:spPr bwMode="auto">
        <a:xfrm xmlns:a="http://schemas.openxmlformats.org/drawingml/2006/main">
          <a:off x="188819" y="434126"/>
          <a:ext cx="9021856" cy="216360"/>
        </a:xfrm>
        <a:prstGeom xmlns:a="http://schemas.openxmlformats.org/drawingml/2006/main" prst="rect">
          <a:avLst/>
        </a:prstGeom>
        <a:solidFill xmlns:a="http://schemas.openxmlformats.org/drawingml/2006/main">
          <a:srgbClr val="FFFFFF"/>
        </a:solidFill>
        <a:ln xmlns:a="http://schemas.openxmlformats.org/drawingml/2006/main">
          <a:noFill/>
        </a:ln>
        <a:extLst xmlns:a="http://schemas.openxmlformats.org/drawingml/2006/main">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Overflow="clip" wrap="square" lIns="90000" tIns="0" rIns="90000" bIns="0" anchor="t"/>
        <a:lstStyle xmlns:a="http://schemas.openxmlformats.org/drawingml/2006/main"/>
        <a:p xmlns:a="http://schemas.openxmlformats.org/drawingml/2006/main">
          <a:pPr algn="ctr" rtl="0">
            <a:defRPr sz="1000"/>
          </a:pPr>
          <a:r>
            <a:rPr lang="en-US" altLang="ja-JP" sz="700" b="0" i="0" u="none" strike="noStrike" baseline="0">
              <a:solidFill>
                <a:srgbClr val="000000"/>
              </a:solidFill>
              <a:latin typeface="ＭＳ Ｐゴシック"/>
              <a:ea typeface="ＭＳ Ｐゴシック"/>
            </a:rPr>
            <a:t>Data Source</a:t>
          </a:r>
          <a:r>
            <a:rPr lang="ja-JP" altLang="en-US" sz="700" b="0" i="0" u="none" strike="noStrike" baseline="0">
              <a:solidFill>
                <a:srgbClr val="000000"/>
              </a:solidFill>
              <a:latin typeface="ＭＳ Ｐゴシック"/>
              <a:ea typeface="ＭＳ Ｐゴシック"/>
            </a:rPr>
            <a:t>：　</a:t>
          </a:r>
          <a:r>
            <a:rPr lang="ja-JP" altLang="en-US" sz="700" b="0" i="0" u="none" strike="noStrike" baseline="0">
              <a:solidFill>
                <a:srgbClr val="000000"/>
              </a:solidFill>
              <a:latin typeface="Arial"/>
              <a:ea typeface="ＭＳ Ｐゴシック"/>
              <a:cs typeface="Arial"/>
            </a:rPr>
            <a:t>Internal Revenue Service, Statistics of Income, Integrated Business Data, www.irs.gov/taxstats/bustaxstats/</a:t>
          </a:r>
        </a:p>
        <a:p xmlns:a="http://schemas.openxmlformats.org/drawingml/2006/main">
          <a:pPr algn="ctr" rtl="0">
            <a:defRPr sz="1000"/>
          </a:pPr>
          <a:endParaRPr lang="ja-JP" altLang="en-US"/>
        </a:p>
      </cdr:txBody>
    </cdr:sp>
  </cdr:relSizeAnchor>
  <cdr:relSizeAnchor xmlns:cdr="http://schemas.openxmlformats.org/drawingml/2006/chartDrawing">
    <cdr:from>
      <cdr:x>0.02616</cdr:x>
      <cdr:y>0.95747</cdr:y>
    </cdr:from>
    <cdr:to>
      <cdr:x>0.2638</cdr:x>
      <cdr:y>0.98622</cdr:y>
    </cdr:to>
    <cdr:sp macro="" textlink="">
      <cdr:nvSpPr>
        <cdr:cNvPr id="162823" name="Text Box 7"/>
        <cdr:cNvSpPr txBox="1">
          <a:spLocks xmlns:a="http://schemas.openxmlformats.org/drawingml/2006/main" noChangeArrowheads="1"/>
        </cdr:cNvSpPr>
      </cdr:nvSpPr>
      <cdr:spPr bwMode="auto">
        <a:xfrm xmlns:a="http://schemas.openxmlformats.org/drawingml/2006/main">
          <a:off x="241102" y="5381329"/>
          <a:ext cx="2190434" cy="16158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90000" tIns="0" rIns="90000" bIns="0" anchor="t" upright="1"/>
        <a:lstStyle xmlns:a="http://schemas.openxmlformats.org/drawingml/2006/main"/>
        <a:p xmlns:a="http://schemas.openxmlformats.org/drawingml/2006/main">
          <a:pPr algn="l" rtl="0">
            <a:defRPr sz="1000"/>
          </a:pPr>
          <a:r>
            <a:rPr lang="en-US" altLang="ja-JP" sz="1200" b="0" i="0" u="none" strike="noStrike" baseline="0">
              <a:solidFill>
                <a:srgbClr val="000000"/>
              </a:solidFill>
              <a:latin typeface="ＭＳ Ｐゴシック"/>
              <a:ea typeface="ＭＳ Ｐゴシック"/>
            </a:rPr>
            <a:t>Net Income </a:t>
          </a:r>
          <a:r>
            <a:rPr lang="ja-JP" altLang="en-US" sz="1200" b="0" i="0" u="none" strike="noStrike" baseline="0">
              <a:solidFill>
                <a:srgbClr val="000000"/>
              </a:solidFill>
              <a:latin typeface="ＭＳ Ｐゴシック"/>
              <a:ea typeface="ＭＳ Ｐゴシック"/>
            </a:rPr>
            <a:t>= 0.3 </a:t>
          </a:r>
          <a:r>
            <a:rPr lang="en-US" altLang="ja-JP" sz="1200" b="0" i="0" u="none" strike="noStrike" baseline="0">
              <a:solidFill>
                <a:srgbClr val="000000"/>
              </a:solidFill>
              <a:latin typeface="ＭＳ Ｐゴシック"/>
              <a:ea typeface="ＭＳ Ｐゴシック"/>
            </a:rPr>
            <a:t>trillion $</a:t>
          </a:r>
          <a:endParaRPr lang="ja-JP" altLang="en-US"/>
        </a:p>
      </cdr:txBody>
    </cdr:sp>
  </cdr:relSizeAnchor>
  <cdr:relSizeAnchor xmlns:cdr="http://schemas.openxmlformats.org/drawingml/2006/chartDrawing">
    <cdr:from>
      <cdr:x>0.93926</cdr:x>
      <cdr:y>0.91941</cdr:y>
    </cdr:from>
    <cdr:to>
      <cdr:x>0.98122</cdr:x>
      <cdr:y>0.9929</cdr:y>
    </cdr:to>
    <cdr:sp macro="" textlink="">
      <cdr:nvSpPr>
        <cdr:cNvPr id="162825" name="Text Box 9"/>
        <cdr:cNvSpPr txBox="1">
          <a:spLocks xmlns:a="http://schemas.openxmlformats.org/drawingml/2006/main" noChangeArrowheads="1"/>
        </cdr:cNvSpPr>
      </cdr:nvSpPr>
      <cdr:spPr bwMode="auto">
        <a:xfrm xmlns:a="http://schemas.openxmlformats.org/drawingml/2006/main">
          <a:off x="8657493" y="5167413"/>
          <a:ext cx="386773" cy="41299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ja-JP" altLang="en-US" sz="1400" b="0" i="0" u="none" strike="noStrike" baseline="0">
              <a:solidFill>
                <a:srgbClr val="000000"/>
              </a:solidFill>
              <a:latin typeface="ＭＳ Ｐゴシック"/>
              <a:ea typeface="ＭＳ Ｐゴシック"/>
            </a:rPr>
            <a:t>200</a:t>
          </a:r>
          <a:r>
            <a:rPr lang="en-US" altLang="ja-JP" sz="1400" b="0" i="0" u="none" strike="noStrike" baseline="0">
              <a:solidFill>
                <a:srgbClr val="000000"/>
              </a:solidFill>
              <a:latin typeface="ＭＳ Ｐゴシック"/>
              <a:ea typeface="ＭＳ Ｐゴシック"/>
            </a:rPr>
            <a:t>8</a:t>
          </a:r>
        </a:p>
        <a:p xmlns:a="http://schemas.openxmlformats.org/drawingml/2006/main">
          <a:pPr algn="l" rtl="0">
            <a:defRPr sz="1000"/>
          </a:pPr>
          <a:endParaRPr lang="ja-JP" altLang="en-US"/>
        </a:p>
      </cdr:txBody>
    </cdr:sp>
  </cdr:relSizeAnchor>
  <cdr:relSizeAnchor xmlns:cdr="http://schemas.openxmlformats.org/drawingml/2006/chartDrawing">
    <cdr:from>
      <cdr:x>0.8973</cdr:x>
      <cdr:y>0.85263</cdr:y>
    </cdr:from>
    <cdr:to>
      <cdr:x>1</cdr:x>
      <cdr:y>0.93053</cdr:y>
    </cdr:to>
    <cdr:sp macro="" textlink="">
      <cdr:nvSpPr>
        <cdr:cNvPr id="8" name="Text Box 7"/>
        <cdr:cNvSpPr txBox="1">
          <a:spLocks xmlns:a="http://schemas.openxmlformats.org/drawingml/2006/main" noChangeArrowheads="1"/>
        </cdr:cNvSpPr>
      </cdr:nvSpPr>
      <cdr:spPr bwMode="auto">
        <a:xfrm xmlns:a="http://schemas.openxmlformats.org/drawingml/2006/main">
          <a:off x="8270777" y="4792080"/>
          <a:ext cx="946583" cy="43779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90000" tIns="0" rIns="90000" bIns="0" anchor="t" upright="1"/>
        <a:lstStyle xmlns:a="http://schemas.openxmlformats.org/drawingml/2006/main"/>
        <a:p xmlns:a="http://schemas.openxmlformats.org/drawingml/2006/main">
          <a:pPr algn="l" rtl="0">
            <a:defRPr sz="1000"/>
          </a:pPr>
          <a:r>
            <a:rPr lang="en-US" altLang="ja-JP" sz="1200" b="0" i="0" u="none" strike="noStrike" baseline="0">
              <a:solidFill>
                <a:srgbClr val="000000"/>
              </a:solidFill>
              <a:latin typeface="ＭＳ Ｐゴシック"/>
              <a:ea typeface="ＭＳ Ｐゴシック"/>
            </a:rPr>
            <a:t>Net Income </a:t>
          </a:r>
        </a:p>
        <a:p xmlns:a="http://schemas.openxmlformats.org/drawingml/2006/main">
          <a:pPr algn="l" rtl="0">
            <a:defRPr sz="1000"/>
          </a:pPr>
          <a:r>
            <a:rPr lang="ja-JP" altLang="en-US" sz="1200" b="0" i="0" u="none" strike="noStrike" baseline="0">
              <a:solidFill>
                <a:srgbClr val="000000"/>
              </a:solidFill>
              <a:latin typeface="ＭＳ Ｐゴシック"/>
              <a:ea typeface="ＭＳ Ｐゴシック"/>
            </a:rPr>
            <a:t>= 3 </a:t>
          </a:r>
          <a:r>
            <a:rPr lang="en-US" altLang="ja-JP" sz="1200" b="0" i="0" u="none" strike="noStrike" baseline="0">
              <a:solidFill>
                <a:srgbClr val="000000"/>
              </a:solidFill>
              <a:latin typeface="ＭＳ Ｐゴシック"/>
              <a:ea typeface="ＭＳ Ｐゴシック"/>
            </a:rPr>
            <a:t>trillion $</a:t>
          </a:r>
          <a:endParaRPr lang="ja-JP"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0.17541</cdr:x>
      <cdr:y>0.05128</cdr:y>
    </cdr:from>
    <cdr:to>
      <cdr:x>0.66468</cdr:x>
      <cdr:y>0.10769</cdr:y>
    </cdr:to>
    <cdr:sp macro="" textlink="">
      <cdr:nvSpPr>
        <cdr:cNvPr id="2" name="テキスト ボックス 1"/>
        <cdr:cNvSpPr txBox="1"/>
      </cdr:nvSpPr>
      <cdr:spPr>
        <a:xfrm xmlns:a="http://schemas.openxmlformats.org/drawingml/2006/main">
          <a:off x="1633660" y="311279"/>
          <a:ext cx="4556735" cy="342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Data Source: http://www.irs.gov/uac/SOI-Tax-Stats-Integrated-Business-Data</a:t>
          </a:r>
          <a:r>
            <a:rPr lang="ja-JP" altLang="en-US" sz="1100"/>
            <a:t>　</a:t>
          </a:r>
          <a:r>
            <a:rPr lang="en-US" altLang="ja-JP" sz="1100"/>
            <a:t>and</a:t>
          </a:r>
          <a:r>
            <a:rPr lang="ja-JP" altLang="en-US" sz="1100"/>
            <a:t>　</a:t>
          </a:r>
          <a:r>
            <a:rPr lang="en-US" altLang="ja-JP" sz="1100"/>
            <a:t>http://www.irs.gov/uac/Tax-Stats-2</a:t>
          </a:r>
          <a:r>
            <a:rPr lang="ja-JP" altLang="en-US" sz="1100"/>
            <a:t>　</a:t>
          </a:r>
        </a:p>
      </cdr:txBody>
    </cdr:sp>
  </cdr:relSizeAnchor>
  <cdr:relSizeAnchor xmlns:cdr="http://schemas.openxmlformats.org/drawingml/2006/chartDrawing">
    <cdr:from>
      <cdr:x>0.61898</cdr:x>
      <cdr:y>0.64718</cdr:y>
    </cdr:from>
    <cdr:to>
      <cdr:x>0.71717</cdr:x>
      <cdr:y>0.79783</cdr:y>
    </cdr:to>
    <cdr:sp macro="" textlink="">
      <cdr:nvSpPr>
        <cdr:cNvPr id="3" name="テキスト ボックス 2"/>
        <cdr:cNvSpPr txBox="1"/>
      </cdr:nvSpPr>
      <cdr:spPr>
        <a:xfrm xmlns:a="http://schemas.openxmlformats.org/drawingml/2006/main">
          <a:off x="5764803" y="392828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solidFill>
                <a:srgbClr val="FF0000"/>
              </a:solidFill>
            </a:rPr>
            <a:t>: the most popular partnership</a:t>
          </a:r>
        </a:p>
        <a:p xmlns:a="http://schemas.openxmlformats.org/drawingml/2006/main">
          <a:endParaRPr lang="en-US" altLang="ja-JP" sz="1100">
            <a:solidFill>
              <a:srgbClr val="FF0000"/>
            </a:solidFill>
          </a:endParaRPr>
        </a:p>
      </cdr:txBody>
    </cdr:sp>
  </cdr:relSizeAnchor>
  <cdr:relSizeAnchor xmlns:cdr="http://schemas.openxmlformats.org/drawingml/2006/chartDrawing">
    <cdr:from>
      <cdr:x>0.6377</cdr:x>
      <cdr:y>0.68615</cdr:y>
    </cdr:from>
    <cdr:to>
      <cdr:x>0.73588</cdr:x>
      <cdr:y>0.8368</cdr:y>
    </cdr:to>
    <cdr:sp macro="" textlink="">
      <cdr:nvSpPr>
        <cdr:cNvPr id="4" name="テキスト ボックス 3"/>
        <cdr:cNvSpPr txBox="1"/>
      </cdr:nvSpPr>
      <cdr:spPr>
        <a:xfrm xmlns:a="http://schemas.openxmlformats.org/drawingml/2006/main">
          <a:off x="5939117" y="416485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 the most popular corporate</a:t>
          </a:r>
          <a:endParaRPr lang="ja-JP" alt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0.14492</cdr:x>
      <cdr:y>0.11098</cdr:y>
    </cdr:from>
    <cdr:to>
      <cdr:x>0.85304</cdr:x>
      <cdr:y>0.15875</cdr:y>
    </cdr:to>
    <cdr:sp macro="" textlink="">
      <cdr:nvSpPr>
        <cdr:cNvPr id="2" name="テキスト ボックス 1"/>
        <cdr:cNvSpPr txBox="1"/>
      </cdr:nvSpPr>
      <cdr:spPr>
        <a:xfrm xmlns:a="http://schemas.openxmlformats.org/drawingml/2006/main">
          <a:off x="1348842" y="675380"/>
          <a:ext cx="6590926" cy="2907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Data</a:t>
          </a:r>
          <a:r>
            <a:rPr lang="en-US" altLang="ja-JP" sz="1100" baseline="0"/>
            <a:t> Source : </a:t>
          </a:r>
          <a:r>
            <a:rPr lang="en-US" altLang="ja-JP" sz="1100"/>
            <a:t>IRS-SOI-IBD </a:t>
          </a:r>
          <a:r>
            <a:rPr lang="ja-JP" altLang="en-US" sz="1100" baseline="0"/>
            <a:t> </a:t>
          </a:r>
          <a:r>
            <a:rPr lang="en-US" altLang="ja-JP" sz="1100" baseline="0"/>
            <a:t>Table 1</a:t>
          </a:r>
          <a:r>
            <a:rPr lang="ja-JP" altLang="en-US" sz="1100" baseline="0"/>
            <a:t>　</a:t>
          </a:r>
          <a:r>
            <a:rPr lang="en-US" altLang="ja-JP" sz="1100" baseline="0"/>
            <a:t>www.irs.gov/file_source/pub/irs-soi/80ot1all.xls</a:t>
          </a:r>
          <a:r>
            <a:rPr lang="ja-JP" altLang="en-US" sz="1100" baseline="0"/>
            <a:t>）　</a:t>
          </a:r>
          <a:endParaRPr lang="en-US" altLang="ja-JP" sz="1100" baseline="0"/>
        </a:p>
        <a:p xmlns:a="http://schemas.openxmlformats.org/drawingml/2006/main">
          <a:r>
            <a:rPr lang="ja-JP" altLang="en-US" sz="1100" baseline="0"/>
            <a:t>　</a:t>
          </a:r>
          <a:r>
            <a:rPr lang="en-US" altLang="ja-JP" sz="1100" baseline="0"/>
            <a:t> </a:t>
          </a:r>
          <a:r>
            <a:rPr lang="ja-JP" altLang="en-US" sz="1100" baseline="0"/>
            <a:t>　 </a:t>
          </a:r>
          <a:endParaRPr lang="ja-JP" altLang="en-US" sz="1100"/>
        </a:p>
      </cdr:txBody>
    </cdr:sp>
  </cdr:relSizeAnchor>
  <cdr:relSizeAnchor xmlns:cdr="http://schemas.openxmlformats.org/drawingml/2006/chartDrawing">
    <cdr:from>
      <cdr:x>0.52274</cdr:x>
      <cdr:y>0.20516</cdr:y>
    </cdr:from>
    <cdr:to>
      <cdr:x>0.64236</cdr:x>
      <cdr:y>0.24323</cdr:y>
    </cdr:to>
    <cdr:sp macro="" textlink="">
      <cdr:nvSpPr>
        <cdr:cNvPr id="3" name="正方形/長方形 2"/>
        <cdr:cNvSpPr/>
      </cdr:nvSpPr>
      <cdr:spPr bwMode="auto">
        <a:xfrm xmlns:a="http://schemas.openxmlformats.org/drawingml/2006/main">
          <a:off x="4865473" y="1248547"/>
          <a:ext cx="1113395" cy="231689"/>
        </a:xfrm>
        <a:prstGeom xmlns:a="http://schemas.openxmlformats.org/drawingml/2006/main" prst="rect">
          <a:avLst/>
        </a:prstGeom>
        <a:solidFill xmlns:a="http://schemas.openxmlformats.org/drawingml/2006/main">
          <a:srgbClr val="FFFFFF"/>
        </a:solidFill>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wrap="square" lIns="18288" tIns="0" rIns="0" bIns="0" upright="1"/>
        <a:lstStyle xmlns:a="http://schemas.openxmlformats.org/drawingml/2006/main"/>
        <a:p xmlns:a="http://schemas.openxmlformats.org/drawingml/2006/main">
          <a:endParaRPr lang="ja-JP"/>
        </a:p>
      </cdr:txBody>
    </cdr:sp>
  </cdr:relSizeAnchor>
</c:userShapes>
</file>

<file path=ppt/drawings/drawing4.xml><?xml version="1.0" encoding="utf-8"?>
<c:userShapes xmlns:c="http://schemas.openxmlformats.org/drawingml/2006/chart">
  <cdr:relSizeAnchor xmlns:cdr="http://schemas.openxmlformats.org/drawingml/2006/chartDrawing">
    <cdr:from>
      <cdr:x>0.272</cdr:x>
      <cdr:y>0.08075</cdr:y>
    </cdr:from>
    <cdr:to>
      <cdr:x>0.7142</cdr:x>
      <cdr:y>0.11058</cdr:y>
    </cdr:to>
    <cdr:sp macro="" textlink="">
      <cdr:nvSpPr>
        <cdr:cNvPr id="2049" name="Text Box 1"/>
        <cdr:cNvSpPr txBox="1">
          <a:spLocks xmlns:a="http://schemas.openxmlformats.org/drawingml/2006/main" noChangeArrowheads="1"/>
        </cdr:cNvSpPr>
      </cdr:nvSpPr>
      <cdr:spPr bwMode="auto">
        <a:xfrm xmlns:a="http://schemas.openxmlformats.org/drawingml/2006/main">
          <a:off x="2481986" y="456102"/>
          <a:ext cx="4035015" cy="16850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en-US" altLang="ja-JP" sz="900" b="0" i="0" u="none" strike="noStrike" baseline="0">
              <a:solidFill>
                <a:srgbClr val="000000"/>
              </a:solidFill>
              <a:latin typeface="ＭＳ Ｐゴシック"/>
              <a:ea typeface="ＭＳ Ｐゴシック"/>
            </a:rPr>
            <a:t>Data; Ministry of Justice in Japan, http://www.moj.go.jp/TOUKEI/ichiran/touki.html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2BD38-7913-4470-B192-1AC49C4B3B43}" type="datetimeFigureOut">
              <a:rPr kumimoji="1" lang="ja-JP" altLang="en-US" smtClean="0"/>
              <a:t>2015/1/14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C2B4B2-949B-41A5-A3DE-BD84C1291F18}" type="slidenum">
              <a:rPr kumimoji="1" lang="ja-JP" altLang="en-US" smtClean="0"/>
              <a:t>‹#›</a:t>
            </a:fld>
            <a:endParaRPr kumimoji="1" lang="ja-JP" altLang="en-US"/>
          </a:p>
        </p:txBody>
      </p:sp>
    </p:spTree>
    <p:extLst>
      <p:ext uri="{BB962C8B-B14F-4D97-AF65-F5344CB8AC3E}">
        <p14:creationId xmlns:p14="http://schemas.microsoft.com/office/powerpoint/2010/main" val="1455646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C2B4B2-949B-41A5-A3DE-BD84C1291F18}" type="slidenum">
              <a:rPr kumimoji="1" lang="ja-JP" altLang="en-US" smtClean="0"/>
              <a:t>13</a:t>
            </a:fld>
            <a:endParaRPr kumimoji="1" lang="ja-JP" altLang="en-US"/>
          </a:p>
        </p:txBody>
      </p:sp>
    </p:spTree>
    <p:extLst>
      <p:ext uri="{BB962C8B-B14F-4D97-AF65-F5344CB8AC3E}">
        <p14:creationId xmlns:p14="http://schemas.microsoft.com/office/powerpoint/2010/main" val="172820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8BE0979-174A-462D-822A-185939B6F2AB}"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19387C8-9199-4EC1-A61E-EC9E925033AA}"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AEE3EA-06A0-4B59-B553-22295A3B3908}"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887B32D-0A10-459F-BA12-F5B4CCE2DBD9}"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6C344DB8-D85F-4814-85BB-269E151037C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75390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D98F577-BB86-480B-BEDE-BB3C18C02F48}"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9E284BC-6E30-438B-BBAE-5167A4026B2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25726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0501DE9-1FB7-47A4-9A7C-FF79EB341E4C}"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6CBE500-FD09-40D6-9053-5BC878F0D78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1358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15DB6C7-8912-4E81-A9BB-DDD4FE3C3233}"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02824B7F-2D02-4D10-A7C3-E31030D90CA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89365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0395171-668A-487B-8C16-CCF87AEFCD0C}"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B2A82BB0-5838-4BE5-BC2D-9A2950B1239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74243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6829547-7A85-4A2D-83BA-AD43B2FD13F1}"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CF3655AF-F031-4746-93B1-7084FD99042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04786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83AA766-FFCE-4F68-8ECD-8A7A1B3300A9}"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75BC15C5-3F8C-4A2A-A642-656D5DCD21EE}"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52696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22D80293-BD28-4630-87EA-2D0F9A738FBD}"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FC01D117-9A7F-4202-886E-323D26241F1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7972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5EACBF3-29EE-41C4-A9A9-32FB0067437F}"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4CA6FF7-228D-44B0-9C04-72ED7B478F70}"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4B06A7EF-52FB-4955-8D9B-C8B8635C411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90706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4D64C1D-1B1E-4096-A740-01014F0AE816}"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E4855D4-37D1-44D8-B368-530DD329CF5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94228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5B9D4CE-D1B8-4A20-898A-7B0435338062}"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39CDD82A-54E3-44CD-9272-4CDB53F2B618}"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9968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B5D9F02-0516-4FCD-A61A-6EE75B8B3B89}"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5F8CFFE-EFF4-42DA-AAED-21115BE6962F}"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AF52653-BF57-483C-B53A-624CA7601C5F}" type="datetime1">
              <a:rPr kumimoji="1" lang="ja-JP" altLang="en-US" smtClean="0"/>
              <a:t>2015/1/14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6D202D-E7C6-4015-BF3B-B7EE6FF9E8E4}" type="datetime1">
              <a:rPr kumimoji="1" lang="ja-JP" altLang="en-US" smtClean="0"/>
              <a:t>2015/1/14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0D1FE29-8969-428B-B22E-C00DED342239}" type="datetime1">
              <a:rPr kumimoji="1" lang="ja-JP" altLang="en-US" smtClean="0"/>
              <a:t>2015/1/14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4558E8-CBDF-4731-8AE9-C14708CE560E}"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6754E4C-7E9F-481D-9332-269214DA347E}"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CE8F-657C-4115-814E-82D5871F5445}" type="datetime1">
              <a:rPr kumimoji="1" lang="ja-JP" altLang="en-US" smtClean="0"/>
              <a:t>2015/1/14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B4F3A63F-DA41-41D9-B23C-AE0F7AE43B5F}" type="datetimeFigureOut">
              <a:rPr lang="ja-JP" altLang="en-US">
                <a:solidFill>
                  <a:prstClr val="black">
                    <a:tint val="75000"/>
                  </a:prstClr>
                </a:solidFill>
              </a:rPr>
              <a:pPr>
                <a:defRPr/>
              </a:pPr>
              <a:t>2015/1/14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F0214745-9EC3-4767-AC4B-8D682071C8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97020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vatican.va/holy_father/john_paul_ii/encyclicals/documents/hf_jp-ii_enc_01051991_centesimus-annus_en.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2.vatican.va/content/leo-xiii/en/encyclicals/documents/hf_l-xiii_enc_15051891_rerum-novarum.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sz="4000" dirty="0" smtClean="0"/>
              <a:t>The Rise of the Partnership economy</a:t>
            </a:r>
            <a:endParaRPr kumimoji="1" lang="ja-JP" altLang="en-US" sz="4000" dirty="0"/>
          </a:p>
        </p:txBody>
      </p:sp>
      <p:sp>
        <p:nvSpPr>
          <p:cNvPr id="3" name="サブタイトル 2"/>
          <p:cNvSpPr>
            <a:spLocks noGrp="1"/>
          </p:cNvSpPr>
          <p:nvPr>
            <p:ph type="subTitle" idx="1"/>
          </p:nvPr>
        </p:nvSpPr>
        <p:spPr/>
        <p:txBody>
          <a:bodyPr/>
          <a:lstStyle/>
          <a:p>
            <a:r>
              <a:rPr kumimoji="1" lang="en-US" altLang="ja-JP" dirty="0" smtClean="0"/>
              <a:t>2015.01.10</a:t>
            </a:r>
          </a:p>
          <a:p>
            <a:r>
              <a:rPr kumimoji="1" lang="en-US" altLang="ja-JP" dirty="0" smtClean="0"/>
              <a:t>Rev.3</a:t>
            </a:r>
            <a:endParaRPr kumimoji="1" lang="en-US" altLang="ja-JP" dirty="0" smtClean="0"/>
          </a:p>
          <a:p>
            <a:r>
              <a:rPr lang="en-US" altLang="ja-JP" dirty="0"/>
              <a:t>Jun </a:t>
            </a:r>
            <a:r>
              <a:rPr lang="en-US" altLang="ja-JP" dirty="0" smtClean="0"/>
              <a:t>Saito</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653160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3" name="Rectangle 2"/>
          <p:cNvSpPr txBox="1">
            <a:spLocks noChangeArrowheads="1"/>
          </p:cNvSpPr>
          <p:nvPr/>
        </p:nvSpPr>
        <p:spPr bwMode="auto">
          <a:xfrm>
            <a:off x="0" y="1"/>
            <a:ext cx="9144000" cy="332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0" cap="none" spc="0" normalizeH="0" baseline="0" noProof="0" dirty="0" smtClean="0">
                <a:ln>
                  <a:noFill/>
                </a:ln>
                <a:solidFill>
                  <a:srgbClr val="000000"/>
                </a:solidFill>
                <a:effectLst/>
                <a:uLnTx/>
                <a:uFillTx/>
                <a:latin typeface="Arial"/>
                <a:ea typeface="ＭＳ Ｐゴシック"/>
                <a:cs typeface="+mj-cs"/>
              </a:rPr>
              <a:t>Differences between Corporate and Partnership</a:t>
            </a:r>
            <a:r>
              <a:rPr kumimoji="1" lang="ja-JP" altLang="en-US" sz="2800" b="0" i="0" u="none" strike="noStrike" kern="0" cap="none" spc="0" normalizeH="0" baseline="0" noProof="0" dirty="0" smtClean="0">
                <a:ln>
                  <a:noFill/>
                </a:ln>
                <a:solidFill>
                  <a:srgbClr val="000000"/>
                </a:solidFill>
                <a:effectLst/>
                <a:uLnTx/>
                <a:uFillTx/>
                <a:latin typeface="Arial"/>
                <a:ea typeface="ＭＳ Ｐゴシック"/>
                <a:cs typeface="+mj-cs"/>
              </a:rPr>
              <a:t>　</a:t>
            </a:r>
            <a:r>
              <a:rPr kumimoji="1" lang="en-US" altLang="ja-JP" sz="1400" b="0" i="0" u="none" strike="noStrike" kern="0" cap="none" spc="0" normalizeH="0" baseline="0" noProof="0" dirty="0" smtClean="0">
                <a:ln>
                  <a:noFill/>
                </a:ln>
                <a:solidFill>
                  <a:srgbClr val="000000"/>
                </a:solidFill>
                <a:effectLst/>
                <a:uLnTx/>
                <a:uFillTx/>
                <a:latin typeface="Arial"/>
                <a:ea typeface="ＭＳ Ｐゴシック"/>
                <a:cs typeface="+mj-cs"/>
              </a:rPr>
              <a:t>rev.7</a:t>
            </a:r>
          </a:p>
        </p:txBody>
      </p:sp>
      <p:graphicFrame>
        <p:nvGraphicFramePr>
          <p:cNvPr id="4" name="Group 3"/>
          <p:cNvGraphicFramePr>
            <a:graphicFrameLocks/>
          </p:cNvGraphicFramePr>
          <p:nvPr>
            <p:extLst>
              <p:ext uri="{D42A27DB-BD31-4B8C-83A1-F6EECF244321}">
                <p14:modId xmlns:p14="http://schemas.microsoft.com/office/powerpoint/2010/main" val="649849371"/>
              </p:ext>
            </p:extLst>
          </p:nvPr>
        </p:nvGraphicFramePr>
        <p:xfrm>
          <a:off x="143099" y="404664"/>
          <a:ext cx="8857802" cy="6414414"/>
        </p:xfrm>
        <a:graphic>
          <a:graphicData uri="http://schemas.openxmlformats.org/drawingml/2006/table">
            <a:tbl>
              <a:tblPr/>
              <a:tblGrid>
                <a:gridCol w="612477"/>
                <a:gridCol w="2088232"/>
                <a:gridCol w="720080"/>
                <a:gridCol w="720080"/>
                <a:gridCol w="664550"/>
                <a:gridCol w="919626"/>
                <a:gridCol w="740125"/>
                <a:gridCol w="772043"/>
                <a:gridCol w="864096"/>
                <a:gridCol w="756493"/>
              </a:tblGrid>
              <a:tr h="36004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No.</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Item</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Corporate</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Partnership</a:t>
                      </a: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3007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rgbClr val="FF0000"/>
                          </a:solidFill>
                          <a:effectLst/>
                          <a:latin typeface="Arial"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rgbClr val="FF0000"/>
                          </a:solidFill>
                          <a:effectLst/>
                          <a:latin typeface="Arial" charset="0"/>
                          <a:ea typeface="ＭＳ Ｐゴシック" pitchFamily="50" charset="-128"/>
                        </a:rPr>
                        <a:t>capacity</a:t>
                      </a:r>
                      <a:endParaRPr kumimoji="1" lang="ja-JP" altLang="en-US" sz="16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ownership</a:t>
                      </a:r>
                      <a:b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b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ysClr val="windowText" lastClr="000000"/>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contract</a:t>
                      </a:r>
                      <a:b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b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ysClr val="windowText" lastClr="000000"/>
                        </a:solidFill>
                        <a:effectLst/>
                        <a:latin typeface="Arial" charset="0"/>
                        <a:ea typeface="ＭＳ Ｐゴシック" pitchFamily="50" charset="-128"/>
                      </a:endParaRPr>
                    </a:p>
                  </a:txBody>
                  <a:tcPr marL="91456" marR="91456" marT="43845" marB="438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courts</a:t>
                      </a:r>
                      <a:b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b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accessible</a:t>
                      </a:r>
                      <a:b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b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ysClr val="windowText" lastClr="000000"/>
                        </a:solidFill>
                        <a:effectLst/>
                        <a:latin typeface="Arial" charset="0"/>
                        <a:ea typeface="ＭＳ Ｐゴシック" pitchFamily="50" charset="-128"/>
                      </a:endParaRPr>
                    </a:p>
                  </a:txBody>
                  <a:tcPr marL="91456" marR="91456" marT="43845" marB="438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smtClean="0">
                          <a:ln>
                            <a:noFill/>
                          </a:ln>
                          <a:solidFill>
                            <a:srgbClr val="FF0000"/>
                          </a:solidFill>
                          <a:effectLst/>
                          <a:latin typeface="Arial" charset="0"/>
                          <a:ea typeface="ＭＳ Ｐゴシック" pitchFamily="50" charset="-128"/>
                        </a:rPr>
                        <a:t>accounting</a:t>
                      </a:r>
                      <a:br>
                        <a:rPr kumimoji="1" lang="en-US" altLang="ja-JP" sz="800" b="0" i="0" u="none" strike="noStrike" cap="none" normalizeH="0" baseline="0" dirty="0" smtClean="0">
                          <a:ln>
                            <a:noFill/>
                          </a:ln>
                          <a:solidFill>
                            <a:srgbClr val="FF0000"/>
                          </a:solidFill>
                          <a:effectLst/>
                          <a:latin typeface="Arial" charset="0"/>
                          <a:ea typeface="ＭＳ Ｐゴシック" pitchFamily="50" charset="-128"/>
                        </a:rPr>
                      </a:br>
                      <a:r>
                        <a:rPr kumimoji="1" lang="en-US" altLang="ja-JP" sz="800" b="0" i="0" u="none" strike="noStrike" cap="none" normalizeH="0" baseline="0" dirty="0" smtClean="0">
                          <a:ln>
                            <a:noFill/>
                          </a:ln>
                          <a:solidFill>
                            <a:srgbClr val="FF0000"/>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190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ownership</a:t>
                      </a:r>
                      <a:b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b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contract</a:t>
                      </a:r>
                      <a:b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b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courts</a:t>
                      </a:r>
                      <a:b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b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accessible</a:t>
                      </a:r>
                      <a:b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br>
                      <a:r>
                        <a:rPr kumimoji="1" lang="en-US" altLang="ja-JP" sz="800" b="0" i="0" u="none" strike="noStrike" cap="none" normalizeH="0" baseline="0" dirty="0" smtClean="0">
                          <a:ln>
                            <a:noFill/>
                          </a:ln>
                          <a:solidFill>
                            <a:sysClr val="windowText" lastClr="000000"/>
                          </a:solidFill>
                          <a:effectLst/>
                          <a:latin typeface="Arial" charset="0"/>
                          <a:ea typeface="ＭＳ Ｐゴシック" pitchFamily="50" charset="-128"/>
                        </a:rPr>
                        <a:t>  entity</a:t>
                      </a:r>
                      <a:endParaRPr kumimoji="1" lang="ja-JP" altLang="en-US" sz="800" b="0" i="0" u="none" strike="noStrike" cap="none" normalizeH="0" baseline="0" dirty="0" smtClean="0">
                        <a:ln>
                          <a:noFill/>
                        </a:ln>
                        <a:solidFill>
                          <a:sysClr val="windowText" lastClr="000000"/>
                        </a:solidFill>
                        <a:effectLst/>
                        <a:latin typeface="Arial" charset="0"/>
                        <a:ea typeface="ＭＳ Ｐゴシック" pitchFamily="50" charset="-128"/>
                      </a:endParaRPr>
                    </a:p>
                  </a:txBody>
                  <a:tcPr marL="91456" marR="91456" marT="43845" marB="438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smtClean="0">
                          <a:ln>
                            <a:noFill/>
                          </a:ln>
                          <a:solidFill>
                            <a:srgbClr val="FF0000"/>
                          </a:solidFill>
                          <a:effectLst/>
                          <a:latin typeface="Arial" charset="0"/>
                          <a:ea typeface="ＭＳ Ｐゴシック" pitchFamily="50" charset="-128"/>
                        </a:rPr>
                        <a:t>accounting</a:t>
                      </a:r>
                      <a:br>
                        <a:rPr kumimoji="1" lang="en-US" altLang="ja-JP" sz="800" b="0" i="0" u="none" strike="noStrike" cap="none" normalizeH="0" baseline="0" dirty="0" smtClean="0">
                          <a:ln>
                            <a:noFill/>
                          </a:ln>
                          <a:solidFill>
                            <a:srgbClr val="FF0000"/>
                          </a:solidFill>
                          <a:effectLst/>
                          <a:latin typeface="Arial" charset="0"/>
                          <a:ea typeface="ＭＳ Ｐゴシック" pitchFamily="50" charset="-128"/>
                        </a:rPr>
                      </a:br>
                      <a:r>
                        <a:rPr kumimoji="1" lang="en-US" altLang="ja-JP" sz="800" b="0" i="0" u="none" strike="noStrike" cap="none" normalizeH="0" baseline="0" dirty="0" smtClean="0">
                          <a:ln>
                            <a:noFill/>
                          </a:ln>
                          <a:solidFill>
                            <a:srgbClr val="FF0000"/>
                          </a:solidFill>
                          <a:effectLst/>
                          <a:latin typeface="Arial" charset="0"/>
                          <a:ea typeface="ＭＳ Ｐゴシック" pitchFamily="50" charset="-128"/>
                        </a:rPr>
                        <a:t>  aggregate</a:t>
                      </a:r>
                      <a:endParaRPr kumimoji="1" lang="ja-JP" altLang="en-US" sz="8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190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liability in default</a:t>
                      </a: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limited liability</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a:r>
                      <a:b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b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The net asset in balance sheet is the solvency margin.</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limited</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liability by at-risk amount</a:t>
                      </a:r>
                      <a:r>
                        <a:rPr kumimoji="1" lang="en-US" altLang="ja-JP" sz="1100" b="0" i="0" u="none" strike="noStrike" cap="none" normalizeH="0" baseline="30000" dirty="0" smtClean="0">
                          <a:ln>
                            <a:noFill/>
                          </a:ln>
                          <a:solidFill>
                            <a:schemeClr val="tx1"/>
                          </a:solidFill>
                          <a:effectLst/>
                          <a:latin typeface="Arial" charset="0"/>
                          <a:ea typeface="ＭＳ Ｐゴシック" pitchFamily="50" charset="-128"/>
                        </a:rPr>
                        <a:t>(*)</a:t>
                      </a: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a:r>
                      <a:b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b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900" b="0" i="0" u="none" strike="noStrike" cap="none" normalizeH="0" baseline="30000" dirty="0" smtClean="0">
                          <a:ln>
                            <a:noFill/>
                          </a:ln>
                          <a:solidFill>
                            <a:schemeClr val="tx1"/>
                          </a:solidFill>
                          <a:effectLst/>
                          <a:latin typeface="Arial"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900" b="0" i="0" u="none" strike="noStrike" cap="none" normalizeH="0" baseline="0" dirty="0" smtClean="0">
                          <a:ln>
                            <a:noFill/>
                          </a:ln>
                          <a:solidFill>
                            <a:schemeClr val="tx1"/>
                          </a:solidFill>
                          <a:effectLst/>
                          <a:latin typeface="Arial" charset="0"/>
                          <a:ea typeface="ＭＳ Ｐゴシック" pitchFamily="50" charset="-128"/>
                        </a:rPr>
                        <a:t>1) cash contributed to partnership, 2) adjusted basis of contributed asset, 3) partner’s personally pledged amount</a:t>
                      </a: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41382">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3</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going concern or not</a:t>
                      </a: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going concern</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not-going concern,</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term company or at-will company</a:t>
                      </a: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1808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rgbClr val="FF0000"/>
                          </a:solidFill>
                          <a:effectLst/>
                          <a:latin typeface="Arial"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rgbClr val="FF0000"/>
                          </a:solidFill>
                          <a:effectLst/>
                          <a:latin typeface="Arial" charset="0"/>
                          <a:ea typeface="ＭＳ Ｐゴシック" pitchFamily="50" charset="-128"/>
                        </a:rPr>
                        <a:t>accounting</a:t>
                      </a:r>
                      <a:endParaRPr kumimoji="1" lang="ja-JP" altLang="en-US" sz="16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mandatory accrual accounting</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freedom of accounting.</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 However, collectively proper incomes shall be distributed to the partners.</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30769">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rgbClr val="FF0000"/>
                          </a:solidFill>
                          <a:effectLst/>
                          <a:latin typeface="Arial" charset="0"/>
                          <a:ea typeface="ＭＳ Ｐゴシック" pitchFamily="50" charset="-128"/>
                        </a:rPr>
                        <a:t>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rgbClr val="FF0000"/>
                          </a:solidFill>
                          <a:effectLst/>
                          <a:latin typeface="Arial" charset="0"/>
                          <a:ea typeface="ＭＳ Ｐゴシック" pitchFamily="50" charset="-128"/>
                        </a:rPr>
                        <a:t>Who has the power to recognize taxable income?</a:t>
                      </a:r>
                      <a:endParaRPr kumimoji="1" lang="ja-JP" altLang="en-US" sz="16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the state, the tax authority.</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In tax accounting, the statutory useful life of depreciable assets are legally set.   So, the depreciation costs are automatically accrued by rule.</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the partners.  (So, a tax sheltering is possible.)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But for collectively proper accounting, the state should judge the tax shelter abusive. In other words, </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 tax sheltering is recognized lawful when the activity has economic substance</a:t>
                      </a: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t>
                      </a: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834732">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6</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pass through or not</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not pass through.</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The state levy tax both on corporate income and on dividends to shareholders.</a:t>
                      </a:r>
                      <a:b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b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(double taxation) </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pass through.</a:t>
                      </a:r>
                      <a:b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b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  A partnership shall file the information return to the tax authority about the annual income.  In the dissolution, the partners shall liquidate the partnership and shall separately pay taxes on the finally distributed incomes. (single taxation)     </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8032">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7</a:t>
                      </a:r>
                      <a:endParaRPr kumimoji="1" lang="ja-JP" altLang="en-US" sz="13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share transferability</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freely transferable</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transferable</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8855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8</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What are the contributions and distributions in?</a:t>
                      </a: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in cash</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or cashable property </a:t>
                      </a:r>
                      <a:b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br>
                      <a:endParaRPr kumimoji="1" lang="en-US" altLang="ja-JP" sz="11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collectively in kind</a:t>
                      </a:r>
                      <a:b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b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6142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rgbClr val="FF0000"/>
                          </a:solidFill>
                          <a:effectLst/>
                          <a:latin typeface="Arial" charset="0"/>
                          <a:ea typeface="ＭＳ Ｐゴシック" pitchFamily="50" charset="-128"/>
                        </a:rPr>
                        <a:t>9</a:t>
                      </a:r>
                      <a:endParaRPr kumimoji="1" lang="ja-JP" altLang="en-US" sz="13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rgbClr val="FF0000"/>
                          </a:solidFill>
                          <a:effectLst/>
                          <a:latin typeface="Arial" charset="0"/>
                          <a:ea typeface="ＭＳ Ｐゴシック" pitchFamily="50" charset="-128"/>
                        </a:rPr>
                        <a:t>purpose of company</a:t>
                      </a:r>
                      <a:endParaRPr kumimoji="1" lang="ja-JP" altLang="en-US" sz="16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profit.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  motivated by demands of people at large. </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economic substance.</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  motivated by the partners’ own demand.  </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120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collaboration type</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arm’s length</a:t>
                      </a:r>
                    </a:p>
                  </a:txBody>
                  <a:tcPr marL="91456" marR="91456" marT="43845" marB="43845" horzOverflow="overflow">
                    <a:lnL w="5715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914400" rtl="0" eaLnBrk="1" latinLnBrk="0" hangingPunct="1">
                        <a:spcBef>
                          <a:spcPct val="20000"/>
                        </a:spcBef>
                        <a:defRPr kumimoji="1" sz="2800" kern="1200">
                          <a:solidFill>
                            <a:schemeClr val="tx1"/>
                          </a:solidFill>
                          <a:latin typeface="Arial" charset="0"/>
                          <a:ea typeface="ＭＳ Ｐゴシック" pitchFamily="50" charset="-128"/>
                        </a:defRPr>
                      </a:lvl1pPr>
                      <a:lvl2pPr marL="457200" algn="l" defTabSz="914400" rtl="0" eaLnBrk="1" latinLnBrk="0" hangingPunct="1">
                        <a:spcBef>
                          <a:spcPct val="20000"/>
                        </a:spcBef>
                        <a:defRPr kumimoji="1" sz="2400" kern="1200">
                          <a:solidFill>
                            <a:schemeClr val="tx1"/>
                          </a:solidFill>
                          <a:latin typeface="Arial" charset="0"/>
                          <a:ea typeface="ＭＳ Ｐゴシック" pitchFamily="50" charset="-128"/>
                        </a:defRPr>
                      </a:lvl2pPr>
                      <a:lvl3pPr marL="914400" algn="l" defTabSz="914400" rtl="0" eaLnBrk="1" latinLnBrk="0" hangingPunct="1">
                        <a:spcBef>
                          <a:spcPct val="20000"/>
                        </a:spcBef>
                        <a:defRPr kumimoji="1" sz="2000" kern="1200">
                          <a:solidFill>
                            <a:schemeClr val="tx1"/>
                          </a:solidFill>
                          <a:latin typeface="Arial" charset="0"/>
                          <a:ea typeface="ＭＳ Ｐゴシック" pitchFamily="50" charset="-128"/>
                        </a:defRPr>
                      </a:lvl3pPr>
                      <a:lvl4pPr marL="1371600" algn="l" defTabSz="914400" rtl="0" eaLnBrk="1" latinLnBrk="0" hangingPunct="1">
                        <a:spcBef>
                          <a:spcPct val="20000"/>
                        </a:spcBef>
                        <a:defRPr kumimoji="1" sz="1800" kern="1200">
                          <a:solidFill>
                            <a:schemeClr val="tx1"/>
                          </a:solidFill>
                          <a:latin typeface="Arial" charset="0"/>
                          <a:ea typeface="ＭＳ Ｐゴシック" pitchFamily="50" charset="-128"/>
                        </a:defRPr>
                      </a:lvl4pPr>
                      <a:lvl5pPr marL="1828800" algn="l" defTabSz="914400" rtl="0" eaLnBrk="1" latinLnBrk="0" hangingPunct="1">
                        <a:spcBef>
                          <a:spcPct val="20000"/>
                        </a:spcBef>
                        <a:defRPr kumimoji="1" sz="1800" kern="1200">
                          <a:solidFill>
                            <a:schemeClr val="tx1"/>
                          </a:solidFill>
                          <a:latin typeface="Arial" charset="0"/>
                          <a:ea typeface="ＭＳ Ｐゴシック" pitchFamily="50" charset="-128"/>
                        </a:defRPr>
                      </a:lvl5pPr>
                      <a:lvl6pPr marL="22860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6pPr>
                      <a:lvl7pPr marL="27432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7pPr>
                      <a:lvl8pPr marL="32004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8pPr>
                      <a:lvl9pPr marL="3657600" algn="l" defTabSz="914400" rtl="0" eaLnBrk="1" fontAlgn="base" latinLnBrk="0" hangingPunct="1">
                        <a:spcBef>
                          <a:spcPct val="20000"/>
                        </a:spcBef>
                        <a:spcAft>
                          <a:spcPct val="0"/>
                        </a:spcAft>
                        <a:defRPr kumimoji="1" sz="1800" kern="1200">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non-arm’s length, closely held company</a:t>
                      </a:r>
                    </a:p>
                  </a:txBody>
                  <a:tcPr marL="91456" marR="91456" marT="43845" marB="43845" horzOverflow="overflow">
                    <a:lnL w="28575"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1476562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fontScale="90000"/>
          </a:bodyPr>
          <a:lstStyle/>
          <a:p>
            <a:r>
              <a:rPr kumimoji="1" lang="en-US" altLang="ja-JP" dirty="0" smtClean="0"/>
              <a:t>Lawful tax shelter</a:t>
            </a:r>
            <a:br>
              <a:rPr kumimoji="1" lang="en-US" altLang="ja-JP" dirty="0" smtClean="0"/>
            </a:br>
            <a:r>
              <a:rPr kumimoji="1" lang="en-US" altLang="ja-JP" sz="2000" dirty="0" smtClean="0"/>
              <a:t>Supreme Court of the United States,</a:t>
            </a:r>
            <a:br>
              <a:rPr kumimoji="1" lang="en-US" altLang="ja-JP" sz="2000" dirty="0" smtClean="0"/>
            </a:br>
            <a:r>
              <a:rPr lang="en-US" altLang="ja-JP" sz="2000" dirty="0" smtClean="0"/>
              <a:t>1935</a:t>
            </a:r>
            <a:r>
              <a:rPr kumimoji="1" lang="en-US" altLang="ja-JP" sz="2000" dirty="0" smtClean="0"/>
              <a:t> </a:t>
            </a:r>
            <a:endParaRPr kumimoji="1" lang="ja-JP" altLang="en-US" sz="2000" dirty="0"/>
          </a:p>
        </p:txBody>
      </p:sp>
      <p:sp>
        <p:nvSpPr>
          <p:cNvPr id="4" name="コンテンツ プレースホルダー 3"/>
          <p:cNvSpPr>
            <a:spLocks noGrp="1"/>
          </p:cNvSpPr>
          <p:nvPr>
            <p:ph idx="1"/>
          </p:nvPr>
        </p:nvSpPr>
        <p:spPr/>
        <p:txBody>
          <a:bodyPr>
            <a:normAutofit lnSpcReduction="10000"/>
          </a:bodyPr>
          <a:lstStyle/>
          <a:p>
            <a:r>
              <a:rPr lang="en-US" altLang="ja-JP" dirty="0"/>
              <a:t>For a business reorganization to affect tax liability, the reorganization </a:t>
            </a:r>
            <a:r>
              <a:rPr lang="en-US" altLang="ja-JP" dirty="0">
                <a:solidFill>
                  <a:srgbClr val="FF0000"/>
                </a:solidFill>
              </a:rPr>
              <a:t>must have economic substance</a:t>
            </a:r>
            <a:r>
              <a:rPr lang="en-US" altLang="ja-JP" dirty="0"/>
              <a:t>, not be merely an attempt to reduce tax. </a:t>
            </a:r>
            <a:endParaRPr lang="en-US" altLang="ja-JP" dirty="0" smtClean="0"/>
          </a:p>
          <a:p>
            <a:r>
              <a:rPr lang="en-US" altLang="ja-JP" dirty="0" smtClean="0"/>
              <a:t>However</a:t>
            </a:r>
            <a:r>
              <a:rPr lang="en-US" altLang="ja-JP" dirty="0"/>
              <a:t>, "</a:t>
            </a:r>
            <a:r>
              <a:rPr lang="en-US" altLang="ja-JP" dirty="0">
                <a:solidFill>
                  <a:srgbClr val="FF0000"/>
                </a:solidFill>
              </a:rPr>
              <a:t>the legal right of a taxpayer to decrease the amount </a:t>
            </a:r>
            <a:r>
              <a:rPr lang="en-US" altLang="ja-JP" dirty="0"/>
              <a:t>of what otherwise would be his taxes, or altogether avoid them, by means which the law permits, </a:t>
            </a:r>
            <a:r>
              <a:rPr lang="en-US" altLang="ja-JP" dirty="0">
                <a:solidFill>
                  <a:srgbClr val="FF0000"/>
                </a:solidFill>
              </a:rPr>
              <a:t>cannot be doubted</a:t>
            </a:r>
            <a:r>
              <a:rPr lang="en-US" altLang="ja-JP" dirty="0" smtClean="0"/>
              <a:t>".</a:t>
            </a:r>
          </a:p>
          <a:p>
            <a:pPr marL="0" indent="0" algn="r">
              <a:buNone/>
            </a:pPr>
            <a:r>
              <a:rPr kumimoji="1" lang="en-US" altLang="ja-JP" sz="2200" dirty="0" smtClean="0"/>
              <a:t>A pronouncement decided in the case: Gregory v. Helvering, </a:t>
            </a:r>
            <a:r>
              <a:rPr lang="en-US" altLang="ja-JP" sz="2200" dirty="0" smtClean="0"/>
              <a:t>1935</a:t>
            </a:r>
            <a:endParaRPr kumimoji="1" lang="ja-JP" altLang="en-US" sz="22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3574706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en-US" altLang="ja-JP" sz="2800" dirty="0" smtClean="0"/>
              <a:t>But, a mere tax shelter is harmful to social economy,</a:t>
            </a:r>
            <a:br>
              <a:rPr kumimoji="1" lang="en-US" altLang="ja-JP" sz="2800" dirty="0" smtClean="0"/>
            </a:br>
            <a:r>
              <a:rPr lang="en-US" altLang="ja-JP" sz="2800" dirty="0"/>
              <a:t> </a:t>
            </a:r>
            <a:r>
              <a:rPr lang="en-US" altLang="ja-JP" sz="2800" dirty="0" smtClean="0"/>
              <a:t>because…</a:t>
            </a:r>
            <a:r>
              <a:rPr kumimoji="1" lang="en-US" altLang="ja-JP" sz="2800" dirty="0" smtClean="0"/>
              <a:t> </a:t>
            </a:r>
            <a:endParaRPr kumimoji="1" lang="ja-JP" altLang="en-US" sz="28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234" y="1600200"/>
            <a:ext cx="691353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円/楕円 4"/>
          <p:cNvSpPr/>
          <p:nvPr/>
        </p:nvSpPr>
        <p:spPr>
          <a:xfrm>
            <a:off x="1403648" y="5301208"/>
            <a:ext cx="2232248"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691680" y="6093296"/>
            <a:ext cx="1728294" cy="369332"/>
          </a:xfrm>
          <a:prstGeom prst="rect">
            <a:avLst/>
          </a:prstGeom>
          <a:noFill/>
        </p:spPr>
        <p:txBody>
          <a:bodyPr wrap="none" rtlCol="0">
            <a:spAutoFit/>
          </a:bodyPr>
          <a:lstStyle/>
          <a:p>
            <a:r>
              <a:rPr lang="en-US" altLang="ja-JP" dirty="0" smtClean="0">
                <a:solidFill>
                  <a:srgbClr val="FF0000"/>
                </a:solidFill>
              </a:rPr>
              <a:t>offset deduction</a:t>
            </a:r>
            <a:endParaRPr kumimoji="1" lang="ja-JP" altLang="en-US" dirty="0">
              <a:solidFill>
                <a:srgbClr val="FF0000"/>
              </a:solidFill>
            </a:endParaRPr>
          </a:p>
        </p:txBody>
      </p:sp>
    </p:spTree>
    <p:extLst>
      <p:ext uri="{BB962C8B-B14F-4D97-AF65-F5344CB8AC3E}">
        <p14:creationId xmlns:p14="http://schemas.microsoft.com/office/powerpoint/2010/main" val="380426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en-US" altLang="ja-JP" dirty="0" smtClean="0"/>
              <a:t>Self-motivated things to do</a:t>
            </a:r>
            <a:br>
              <a:rPr kumimoji="1" lang="en-US" altLang="ja-JP" dirty="0" smtClean="0"/>
            </a:br>
            <a:r>
              <a:rPr kumimoji="1" lang="en-US" altLang="ja-JP" dirty="0" smtClean="0"/>
              <a:t> are important.</a:t>
            </a:r>
            <a:endParaRPr kumimoji="1" lang="ja-JP" altLang="en-US" dirty="0"/>
          </a:p>
        </p:txBody>
      </p:sp>
      <p:sp>
        <p:nvSpPr>
          <p:cNvPr id="6" name="サブタイトル 5"/>
          <p:cNvSpPr>
            <a:spLocks noGrp="1"/>
          </p:cNvSpPr>
          <p:nvPr>
            <p:ph type="subTitle" idx="1"/>
          </p:nvPr>
        </p:nvSpPr>
        <p:spPr/>
        <p:txBody>
          <a:bodyPr>
            <a:normAutofit fontScale="85000" lnSpcReduction="10000"/>
          </a:bodyPr>
          <a:lstStyle/>
          <a:p>
            <a:r>
              <a:rPr lang="en-US" altLang="ja-JP" b="1" dirty="0">
                <a:solidFill>
                  <a:schemeClr val="tx1"/>
                </a:solidFill>
              </a:rPr>
              <a:t>You can lead a horse</a:t>
            </a:r>
            <a:r>
              <a:rPr lang="en-US" altLang="ja-JP" dirty="0">
                <a:solidFill>
                  <a:schemeClr val="tx1"/>
                </a:solidFill>
              </a:rPr>
              <a:t> </a:t>
            </a:r>
            <a:r>
              <a:rPr lang="en-US" altLang="ja-JP" b="1" dirty="0">
                <a:solidFill>
                  <a:schemeClr val="tx1"/>
                </a:solidFill>
              </a:rPr>
              <a:t>to</a:t>
            </a:r>
            <a:r>
              <a:rPr lang="en-US" altLang="ja-JP" dirty="0">
                <a:solidFill>
                  <a:schemeClr val="tx1"/>
                </a:solidFill>
              </a:rPr>
              <a:t> </a:t>
            </a:r>
            <a:r>
              <a:rPr lang="en-US" altLang="ja-JP" b="1" dirty="0">
                <a:solidFill>
                  <a:schemeClr val="tx1"/>
                </a:solidFill>
              </a:rPr>
              <a:t>water</a:t>
            </a:r>
            <a:r>
              <a:rPr lang="en-US" altLang="ja-JP" dirty="0">
                <a:solidFill>
                  <a:schemeClr val="tx1"/>
                </a:solidFill>
              </a:rPr>
              <a:t>, </a:t>
            </a:r>
            <a:r>
              <a:rPr lang="en-US" altLang="ja-JP" b="1" dirty="0">
                <a:solidFill>
                  <a:schemeClr val="tx1"/>
                </a:solidFill>
              </a:rPr>
              <a:t>but you cannot make him </a:t>
            </a:r>
            <a:r>
              <a:rPr lang="en-US" altLang="ja-JP" b="1" dirty="0" smtClean="0">
                <a:solidFill>
                  <a:schemeClr val="tx1"/>
                </a:solidFill>
              </a:rPr>
              <a:t>drink.</a:t>
            </a:r>
          </a:p>
          <a:p>
            <a:r>
              <a:rPr kumimoji="1" lang="en-US" altLang="ja-JP" b="1" dirty="0" smtClean="0">
                <a:solidFill>
                  <a:schemeClr val="tx1"/>
                </a:solidFill>
              </a:rPr>
              <a:t>You can give him a tax incentive, but you cannot make him do an innovation. </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1799667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noGrp="1"/>
          </p:cNvGraphicFramePr>
          <p:nvPr>
            <p:extLst>
              <p:ext uri="{D42A27DB-BD31-4B8C-83A1-F6EECF244321}">
                <p14:modId xmlns:p14="http://schemas.microsoft.com/office/powerpoint/2010/main" val="4021737120"/>
              </p:ext>
            </p:extLst>
          </p:nvPr>
        </p:nvGraphicFramePr>
        <p:xfrm>
          <a:off x="-81825" y="386114"/>
          <a:ext cx="9307651" cy="6085772"/>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cxnSp>
        <p:nvCxnSpPr>
          <p:cNvPr id="7" name="直線矢印コネクタ 6"/>
          <p:cNvCxnSpPr/>
          <p:nvPr/>
        </p:nvCxnSpPr>
        <p:spPr>
          <a:xfrm flipV="1">
            <a:off x="2411760" y="6021288"/>
            <a:ext cx="0" cy="432048"/>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19672" y="6381328"/>
            <a:ext cx="7404399" cy="369332"/>
          </a:xfrm>
          <a:prstGeom prst="rect">
            <a:avLst/>
          </a:prstGeom>
          <a:noFill/>
        </p:spPr>
        <p:txBody>
          <a:bodyPr wrap="none" rtlCol="0">
            <a:spAutoFit/>
          </a:bodyPr>
          <a:lstStyle/>
          <a:p>
            <a:r>
              <a:rPr kumimoji="1" lang="en-US" altLang="ja-JP" dirty="0" smtClean="0"/>
              <a:t>1986, PAL rule: Passive activity loss can be offset only by passive activity gain.</a:t>
            </a:r>
          </a:p>
        </p:txBody>
      </p:sp>
      <p:cxnSp>
        <p:nvCxnSpPr>
          <p:cNvPr id="9" name="直線矢印コネクタ 8"/>
          <p:cNvCxnSpPr/>
          <p:nvPr/>
        </p:nvCxnSpPr>
        <p:spPr>
          <a:xfrm flipH="1">
            <a:off x="4355976" y="3645024"/>
            <a:ext cx="2664296" cy="0"/>
          </a:xfrm>
          <a:prstGeom prst="straightConnector1">
            <a:avLst/>
          </a:prstGeom>
          <a:ln w="4762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412827" y="3212976"/>
            <a:ext cx="2607445" cy="369332"/>
          </a:xfrm>
          <a:prstGeom prst="rect">
            <a:avLst/>
          </a:prstGeom>
          <a:noFill/>
        </p:spPr>
        <p:txBody>
          <a:bodyPr wrap="none" rtlCol="0">
            <a:spAutoFit/>
          </a:bodyPr>
          <a:lstStyle/>
          <a:p>
            <a:r>
              <a:rPr kumimoji="1" lang="en-US" altLang="ja-JP" dirty="0" smtClean="0"/>
              <a:t>Bill Clinton administration</a:t>
            </a:r>
          </a:p>
        </p:txBody>
      </p:sp>
      <p:cxnSp>
        <p:nvCxnSpPr>
          <p:cNvPr id="13" name="直線矢印コネクタ 12"/>
          <p:cNvCxnSpPr/>
          <p:nvPr/>
        </p:nvCxnSpPr>
        <p:spPr>
          <a:xfrm flipV="1">
            <a:off x="5364088" y="3645024"/>
            <a:ext cx="0" cy="864096"/>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283968" y="4437112"/>
            <a:ext cx="3960440" cy="1231106"/>
          </a:xfrm>
          <a:prstGeom prst="rect">
            <a:avLst/>
          </a:prstGeom>
          <a:noFill/>
        </p:spPr>
        <p:txBody>
          <a:bodyPr wrap="square" rtlCol="0">
            <a:spAutoFit/>
          </a:bodyPr>
          <a:lstStyle/>
          <a:p>
            <a:r>
              <a:rPr kumimoji="1" lang="en-US" altLang="ja-JP" dirty="0" smtClean="0"/>
              <a:t>1996, Check the Box rule:</a:t>
            </a:r>
          </a:p>
          <a:p>
            <a:r>
              <a:rPr lang="en-US" altLang="ja-JP" sz="1400" dirty="0"/>
              <a:t> </a:t>
            </a:r>
            <a:r>
              <a:rPr lang="en-US" altLang="ja-JP" sz="1400" dirty="0" smtClean="0"/>
              <a:t>  A business entity that is not </a:t>
            </a:r>
            <a:r>
              <a:rPr lang="en-US" altLang="ja-JP" sz="1400" i="1" dirty="0" smtClean="0"/>
              <a:t>per se </a:t>
            </a:r>
            <a:r>
              <a:rPr lang="en-US" altLang="ja-JP" sz="1400" dirty="0" smtClean="0"/>
              <a:t>corporation is classified</a:t>
            </a:r>
            <a:r>
              <a:rPr kumimoji="1" lang="en-US" altLang="ja-JP" sz="1400" dirty="0" smtClean="0"/>
              <a:t> as a partnership for federal tax purposes, unless an election is made for the entity to be classified as a corporation. </a:t>
            </a:r>
            <a:r>
              <a:rPr lang="en-US" altLang="ja-JP" sz="1400" dirty="0"/>
              <a:t> </a:t>
            </a:r>
            <a:r>
              <a:rPr lang="en-US" altLang="ja-JP" sz="1400" dirty="0" smtClean="0"/>
              <a:t>(</a:t>
            </a:r>
            <a:r>
              <a:rPr kumimoji="1" lang="en-US" altLang="ja-JP" sz="1400" dirty="0" smtClean="0"/>
              <a:t>default = partnership)</a:t>
            </a:r>
          </a:p>
        </p:txBody>
      </p:sp>
      <p:cxnSp>
        <p:nvCxnSpPr>
          <p:cNvPr id="16" name="直線矢印コネクタ 15"/>
          <p:cNvCxnSpPr/>
          <p:nvPr/>
        </p:nvCxnSpPr>
        <p:spPr>
          <a:xfrm>
            <a:off x="3923928" y="2636912"/>
            <a:ext cx="0" cy="1800200"/>
          </a:xfrm>
          <a:prstGeom prst="straightConnector1">
            <a:avLst/>
          </a:prstGeom>
          <a:ln w="476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475656" y="2280461"/>
            <a:ext cx="5823967" cy="369332"/>
          </a:xfrm>
          <a:prstGeom prst="rect">
            <a:avLst/>
          </a:prstGeom>
          <a:noFill/>
        </p:spPr>
        <p:txBody>
          <a:bodyPr wrap="none" rtlCol="0">
            <a:spAutoFit/>
          </a:bodyPr>
          <a:lstStyle/>
          <a:p>
            <a:r>
              <a:rPr kumimoji="1" lang="en-US" altLang="ja-JP" dirty="0" smtClean="0"/>
              <a:t>So, what has happened in 1991?    Collapse of Soviet Union?</a:t>
            </a:r>
          </a:p>
        </p:txBody>
      </p:sp>
    </p:spTree>
    <p:extLst>
      <p:ext uri="{BB962C8B-B14F-4D97-AF65-F5344CB8AC3E}">
        <p14:creationId xmlns:p14="http://schemas.microsoft.com/office/powerpoint/2010/main" val="44157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So, what has happened in 1991?</a:t>
            </a:r>
            <a:endParaRPr kumimoji="1" lang="ja-JP" altLang="en-US" dirty="0"/>
          </a:p>
        </p:txBody>
      </p:sp>
      <p:sp>
        <p:nvSpPr>
          <p:cNvPr id="4" name="コンテンツ プレースホルダー 3"/>
          <p:cNvSpPr>
            <a:spLocks noGrp="1"/>
          </p:cNvSpPr>
          <p:nvPr>
            <p:ph sz="half" idx="1"/>
          </p:nvPr>
        </p:nvSpPr>
        <p:spPr>
          <a:xfrm>
            <a:off x="611560" y="1340768"/>
            <a:ext cx="7499176" cy="648072"/>
          </a:xfrm>
        </p:spPr>
        <p:txBody>
          <a:bodyPr>
            <a:noAutofit/>
          </a:bodyPr>
          <a:lstStyle/>
          <a:p>
            <a:r>
              <a:rPr lang="en-US" altLang="ja-JP" dirty="0" smtClean="0"/>
              <a:t>Information Technology revolution?    </a:t>
            </a:r>
            <a:r>
              <a:rPr kumimoji="1" lang="en-US" altLang="ja-JP" sz="1800" dirty="0" smtClean="0"/>
              <a:t>Indeed, it has begun about 1991.</a:t>
            </a:r>
          </a:p>
          <a:p>
            <a:r>
              <a:rPr lang="en-US" altLang="ja-JP" dirty="0" smtClean="0"/>
              <a:t>But, also in Japan it has happened.  Still, Japan…</a:t>
            </a:r>
            <a:endParaRPr lang="en-US" altLang="ja-JP" dirty="0"/>
          </a:p>
          <a:p>
            <a:pPr marL="0" indent="0">
              <a:buNone/>
            </a:pPr>
            <a:endParaRPr kumimoji="1" lang="en-US" altLang="ja-JP" sz="1800" dirty="0" smtClean="0"/>
          </a:p>
          <a:p>
            <a:endParaRPr kumimoji="1" lang="en-US" altLang="ja-JP" sz="1800" dirty="0" smtClean="0"/>
          </a:p>
          <a:p>
            <a:pPr marL="0" indent="0">
              <a:buNone/>
            </a:pPr>
            <a:endParaRPr lang="en-US" altLang="ja-JP" sz="1800" dirty="0"/>
          </a:p>
          <a:p>
            <a:pPr marL="0" indent="0">
              <a:buNone/>
            </a:pPr>
            <a:r>
              <a:rPr kumimoji="1" lang="en-US" altLang="ja-JP" sz="1800" dirty="0" smtClean="0"/>
              <a:t> </a:t>
            </a:r>
            <a:endParaRPr kumimoji="1" lang="ja-JP" altLang="en-US" sz="18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780928"/>
            <a:ext cx="6048672" cy="3953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403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457200" y="274638"/>
            <a:ext cx="8219256" cy="778098"/>
          </a:xfrm>
        </p:spPr>
        <p:txBody>
          <a:bodyPr/>
          <a:lstStyle/>
          <a:p>
            <a:r>
              <a:rPr kumimoji="1" lang="en-US" altLang="ja-JP" dirty="0" smtClean="0"/>
              <a:t>Non-K.K. are 2-digit less than K.K.</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graphicFrame>
        <p:nvGraphicFramePr>
          <p:cNvPr id="8" name="グラフ 7"/>
          <p:cNvGraphicFramePr>
            <a:graphicFrameLocks noGrp="1"/>
          </p:cNvGraphicFramePr>
          <p:nvPr>
            <p:extLst>
              <p:ext uri="{D42A27DB-BD31-4B8C-83A1-F6EECF244321}">
                <p14:modId xmlns:p14="http://schemas.microsoft.com/office/powerpoint/2010/main" val="1373272564"/>
              </p:ext>
            </p:extLst>
          </p:nvPr>
        </p:nvGraphicFramePr>
        <p:xfrm>
          <a:off x="2690" y="1052736"/>
          <a:ext cx="9133907" cy="5651921"/>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2555776" y="836712"/>
            <a:ext cx="3843296" cy="369332"/>
          </a:xfrm>
          <a:prstGeom prst="rect">
            <a:avLst/>
          </a:prstGeom>
          <a:noFill/>
        </p:spPr>
        <p:txBody>
          <a:bodyPr wrap="none" rtlCol="0">
            <a:spAutoFit/>
          </a:bodyPr>
          <a:lstStyle/>
          <a:p>
            <a:r>
              <a:rPr kumimoji="1" lang="en-US" altLang="ja-JP" dirty="0" smtClean="0"/>
              <a:t>K.K.:  Japanese most popular corporate</a:t>
            </a:r>
            <a:endParaRPr kumimoji="1" lang="ja-JP" altLang="en-US" dirty="0"/>
          </a:p>
        </p:txBody>
      </p:sp>
    </p:spTree>
    <p:extLst>
      <p:ext uri="{BB962C8B-B14F-4D97-AF65-F5344CB8AC3E}">
        <p14:creationId xmlns:p14="http://schemas.microsoft.com/office/powerpoint/2010/main" val="321871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Again, </a:t>
            </a:r>
            <a:r>
              <a:rPr lang="en-US" altLang="ja-JP" dirty="0"/>
              <a:t>what has happened in 1991?</a:t>
            </a:r>
            <a:endParaRPr kumimoji="1" lang="ja-JP" altLang="en-US" dirty="0"/>
          </a:p>
        </p:txBody>
      </p:sp>
      <p:sp>
        <p:nvSpPr>
          <p:cNvPr id="4" name="コンテンツ プレースホルダー 3"/>
          <p:cNvSpPr>
            <a:spLocks noGrp="1"/>
          </p:cNvSpPr>
          <p:nvPr>
            <p:ph idx="1"/>
          </p:nvPr>
        </p:nvSpPr>
        <p:spPr>
          <a:xfrm>
            <a:off x="467544" y="1556792"/>
            <a:ext cx="8229600" cy="4464496"/>
          </a:xfrm>
        </p:spPr>
        <p:txBody>
          <a:bodyPr>
            <a:normAutofit/>
          </a:bodyPr>
          <a:lstStyle/>
          <a:p>
            <a:r>
              <a:rPr kumimoji="1" lang="en-US" altLang="ja-JP" dirty="0" smtClean="0"/>
              <a:t>My guess: </a:t>
            </a:r>
            <a:br>
              <a:rPr kumimoji="1" lang="en-US" altLang="ja-JP" dirty="0" smtClean="0"/>
            </a:br>
            <a:r>
              <a:rPr kumimoji="1" lang="en-US" altLang="ja-JP" dirty="0" smtClean="0"/>
              <a:t>Some drastic change in social thought?</a:t>
            </a:r>
            <a:br>
              <a:rPr kumimoji="1" lang="en-US" altLang="ja-JP" dirty="0" smtClean="0"/>
            </a:br>
            <a:r>
              <a:rPr kumimoji="1" lang="en-US" altLang="ja-JP" dirty="0" smtClean="0"/>
              <a:t>like…</a:t>
            </a: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3316421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Dignity is prior to Justice</a:t>
            </a:r>
            <a:br>
              <a:rPr kumimoji="1" lang="en-US" altLang="ja-JP" dirty="0" smtClean="0"/>
            </a:br>
            <a:r>
              <a:rPr kumimoji="1" lang="en-US" altLang="ja-JP" sz="2700" dirty="0" smtClean="0"/>
              <a:t>It doesn’t mean s</a:t>
            </a:r>
            <a:r>
              <a:rPr lang="en-US" altLang="ja-JP" sz="2700" dirty="0" smtClean="0"/>
              <a:t>elfishness is prior to fairness.</a:t>
            </a:r>
            <a:endParaRPr kumimoji="1" lang="ja-JP" altLang="en-US" sz="2700" dirty="0"/>
          </a:p>
        </p:txBody>
      </p:sp>
      <p:sp>
        <p:nvSpPr>
          <p:cNvPr id="4" name="コンテンツ プレースホルダー 3"/>
          <p:cNvSpPr>
            <a:spLocks noGrp="1"/>
          </p:cNvSpPr>
          <p:nvPr>
            <p:ph idx="1"/>
          </p:nvPr>
        </p:nvSpPr>
        <p:spPr>
          <a:xfrm>
            <a:off x="467544" y="1556792"/>
            <a:ext cx="8229600" cy="4464496"/>
          </a:xfrm>
        </p:spPr>
        <p:txBody>
          <a:bodyPr>
            <a:normAutofit lnSpcReduction="10000"/>
          </a:bodyPr>
          <a:lstStyle/>
          <a:p>
            <a:r>
              <a:rPr lang="en-US" altLang="ja-JP" dirty="0" smtClean="0"/>
              <a:t>Even </a:t>
            </a:r>
            <a:r>
              <a:rPr lang="en-US" altLang="ja-JP" dirty="0">
                <a:solidFill>
                  <a:srgbClr val="FF0000"/>
                </a:solidFill>
              </a:rPr>
              <a:t>prior to the logic of a fair exchange of goods and the forms of justice appropriate to it</a:t>
            </a:r>
            <a:r>
              <a:rPr lang="en-US" altLang="ja-JP" dirty="0"/>
              <a:t>, there exists </a:t>
            </a:r>
            <a:r>
              <a:rPr lang="en-US" altLang="ja-JP" i="1" dirty="0"/>
              <a:t>something which is due to man because he is man, </a:t>
            </a:r>
            <a:r>
              <a:rPr lang="en-US" altLang="ja-JP" dirty="0"/>
              <a:t>by reason of </a:t>
            </a:r>
            <a:r>
              <a:rPr lang="en-US" altLang="ja-JP" dirty="0">
                <a:solidFill>
                  <a:srgbClr val="FF0000"/>
                </a:solidFill>
              </a:rPr>
              <a:t>his lofty dignity</a:t>
            </a:r>
            <a:r>
              <a:rPr lang="en-US" altLang="ja-JP" dirty="0"/>
              <a:t>. Inseparable from that required "something" is the possibility to survive and, at the same time, to make </a:t>
            </a:r>
            <a:r>
              <a:rPr lang="en-US" altLang="ja-JP" dirty="0">
                <a:solidFill>
                  <a:srgbClr val="FF0000"/>
                </a:solidFill>
              </a:rPr>
              <a:t>an active contribution to the common good</a:t>
            </a:r>
            <a:r>
              <a:rPr lang="en-US" altLang="ja-JP" dirty="0"/>
              <a:t> of humanity.</a:t>
            </a:r>
            <a:endParaRPr kumimoji="1" lang="en-US" altLang="ja-JP" dirty="0" smtClean="0"/>
          </a:p>
          <a:p>
            <a:pPr marL="0" indent="0" algn="r">
              <a:buNone/>
            </a:pPr>
            <a:r>
              <a:rPr kumimoji="1" lang="en-US" altLang="ja-JP" sz="2400" dirty="0" smtClean="0"/>
              <a:t>1991 Vatican Encyclical </a:t>
            </a:r>
            <a:r>
              <a:rPr kumimoji="1" lang="en-US" altLang="ja-JP" sz="2400" i="1" dirty="0" smtClean="0">
                <a:hlinkClick r:id="rId2"/>
              </a:rPr>
              <a:t>Centesimus Annus</a:t>
            </a:r>
            <a:r>
              <a:rPr kumimoji="1" lang="en-US" altLang="ja-JP" sz="2400" i="1" dirty="0" smtClean="0"/>
              <a:t> </a:t>
            </a:r>
            <a:r>
              <a:rPr kumimoji="1" lang="en-US" altLang="ja-JP" sz="2400" dirty="0" smtClean="0"/>
              <a:t>paragraph 34</a:t>
            </a:r>
            <a:endParaRPr kumimoji="1" lang="ja-JP" altLang="en-US" sz="2400"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408577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New Priority of Norms</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412776"/>
            <a:ext cx="6024668" cy="451850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520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620688"/>
            <a:ext cx="7772400" cy="1470025"/>
          </a:xfrm>
        </p:spPr>
        <p:txBody>
          <a:bodyPr/>
          <a:lstStyle/>
          <a:p>
            <a:r>
              <a:rPr kumimoji="1" lang="en-US" altLang="ja-JP" dirty="0" smtClean="0"/>
              <a:t>Gist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7" name="サブタイトル 5"/>
          <p:cNvSpPr>
            <a:spLocks noGrp="1"/>
          </p:cNvSpPr>
          <p:nvPr>
            <p:ph type="subTitle" idx="1"/>
          </p:nvPr>
        </p:nvSpPr>
        <p:spPr>
          <a:xfrm>
            <a:off x="1369368" y="2376463"/>
            <a:ext cx="6400800" cy="1752600"/>
          </a:xfrm>
        </p:spPr>
        <p:txBody>
          <a:bodyPr>
            <a:normAutofit fontScale="92500" lnSpcReduction="20000"/>
          </a:bodyPr>
          <a:lstStyle/>
          <a:p>
            <a:r>
              <a:rPr lang="en-US" altLang="ja-JP" b="1" dirty="0">
                <a:solidFill>
                  <a:schemeClr val="tx1"/>
                </a:solidFill>
              </a:rPr>
              <a:t>You can lead a horse</a:t>
            </a:r>
            <a:r>
              <a:rPr lang="en-US" altLang="ja-JP" dirty="0">
                <a:solidFill>
                  <a:schemeClr val="tx1"/>
                </a:solidFill>
              </a:rPr>
              <a:t> </a:t>
            </a:r>
            <a:r>
              <a:rPr lang="en-US" altLang="ja-JP" b="1" dirty="0">
                <a:solidFill>
                  <a:schemeClr val="tx1"/>
                </a:solidFill>
              </a:rPr>
              <a:t>to</a:t>
            </a:r>
            <a:r>
              <a:rPr lang="en-US" altLang="ja-JP" dirty="0">
                <a:solidFill>
                  <a:schemeClr val="tx1"/>
                </a:solidFill>
              </a:rPr>
              <a:t> </a:t>
            </a:r>
            <a:r>
              <a:rPr lang="en-US" altLang="ja-JP" b="1" dirty="0">
                <a:solidFill>
                  <a:schemeClr val="tx1"/>
                </a:solidFill>
              </a:rPr>
              <a:t>water</a:t>
            </a:r>
            <a:r>
              <a:rPr lang="en-US" altLang="ja-JP" dirty="0">
                <a:solidFill>
                  <a:schemeClr val="tx1"/>
                </a:solidFill>
              </a:rPr>
              <a:t>, </a:t>
            </a:r>
            <a:r>
              <a:rPr lang="en-US" altLang="ja-JP" b="1" dirty="0">
                <a:solidFill>
                  <a:schemeClr val="tx1"/>
                </a:solidFill>
              </a:rPr>
              <a:t>but you cannot make him </a:t>
            </a:r>
            <a:r>
              <a:rPr lang="en-US" altLang="ja-JP" b="1" dirty="0" smtClean="0">
                <a:solidFill>
                  <a:schemeClr val="tx1"/>
                </a:solidFill>
              </a:rPr>
              <a:t>drink.</a:t>
            </a:r>
          </a:p>
          <a:p>
            <a:r>
              <a:rPr kumimoji="1" lang="en-US" altLang="ja-JP" b="1" dirty="0" smtClean="0">
                <a:solidFill>
                  <a:schemeClr val="tx1"/>
                </a:solidFill>
              </a:rPr>
              <a:t>You can give him a tax incentive, but you cannot make him do an innovation. </a:t>
            </a:r>
            <a:endParaRPr kumimoji="1" lang="ja-JP" altLang="en-US" dirty="0">
              <a:solidFill>
                <a:schemeClr val="tx1"/>
              </a:solidFill>
            </a:endParaRPr>
          </a:p>
        </p:txBody>
      </p:sp>
    </p:spTree>
    <p:extLst>
      <p:ext uri="{BB962C8B-B14F-4D97-AF65-F5344CB8AC3E}">
        <p14:creationId xmlns:p14="http://schemas.microsoft.com/office/powerpoint/2010/main" val="4232695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Origin of Innovation</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1565"/>
            <a:ext cx="8229600" cy="45232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6683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en-US" altLang="ja-JP" dirty="0" smtClean="0"/>
              <a:t>Let us discuss.</a:t>
            </a:r>
            <a:endParaRPr kumimoji="1" lang="ja-JP" altLang="en-US" dirty="0"/>
          </a:p>
        </p:txBody>
      </p:sp>
      <p:sp>
        <p:nvSpPr>
          <p:cNvPr id="6" name="サブタイトル 5"/>
          <p:cNvSpPr>
            <a:spLocks noGrp="1"/>
          </p:cNvSpPr>
          <p:nvPr>
            <p:ph type="subTitle" idx="1"/>
          </p:nvPr>
        </p:nvSpPr>
        <p:spPr/>
        <p:txBody>
          <a:bodyPr/>
          <a:lstStyle/>
          <a:p>
            <a:r>
              <a:rPr kumimoji="1" lang="en-US" altLang="ja-JP" dirty="0" smtClean="0"/>
              <a:t>Thank you.</a:t>
            </a:r>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326713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en-US" altLang="ja-JP" dirty="0" smtClean="0"/>
              <a:t>Hereafters are O-MA-KE.</a:t>
            </a:r>
            <a:endParaRPr kumimoji="1" lang="ja-JP" altLang="en-US" dirty="0"/>
          </a:p>
        </p:txBody>
      </p:sp>
      <p:sp>
        <p:nvSpPr>
          <p:cNvPr id="6" name="サブタイトル 5"/>
          <p:cNvSpPr>
            <a:spLocks noGrp="1"/>
          </p:cNvSpPr>
          <p:nvPr>
            <p:ph type="subTitle"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664684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ln w="25400">
            <a:solidFill>
              <a:schemeClr val="tx1"/>
            </a:solidFill>
            <a:miter lim="800000"/>
            <a:headEnd/>
            <a:tailEnd/>
          </a:ln>
        </p:spPr>
        <p:txBody>
          <a:bodyPr/>
          <a:lstStyle/>
          <a:p>
            <a:r>
              <a:rPr lang="en-US" altLang="ja-JP" sz="2800" smtClean="0"/>
              <a:t>In the first, Microsoft, YouTube, Facebook, and etc. had startuped in partnership tax entity.</a:t>
            </a:r>
            <a:endParaRPr lang="ja-JP" altLang="en-US" sz="2800" smtClean="0"/>
          </a:p>
        </p:txBody>
      </p:sp>
      <p:sp>
        <p:nvSpPr>
          <p:cNvPr id="4" name="スライド番号プレースホルダー 3"/>
          <p:cNvSpPr>
            <a:spLocks noGrp="1"/>
          </p:cNvSpPr>
          <p:nvPr>
            <p:ph type="sldNum" sz="quarter" idx="12"/>
          </p:nvPr>
        </p:nvSpPr>
        <p:spPr/>
        <p:txBody>
          <a:bodyPr/>
          <a:lstStyle/>
          <a:p>
            <a:pPr>
              <a:defRPr/>
            </a:pPr>
            <a:fld id="{C8AD10BE-5786-4925-A36C-937828A7AB39}" type="slidenum">
              <a:rPr lang="ja-JP" altLang="en-US">
                <a:solidFill>
                  <a:prstClr val="black">
                    <a:tint val="75000"/>
                  </a:prstClr>
                </a:solidFill>
              </a:rPr>
              <a:pPr>
                <a:defRPr/>
              </a:pPr>
              <a:t>23</a:t>
            </a:fld>
            <a:endParaRPr lang="ja-JP" altLang="en-US" dirty="0">
              <a:solidFill>
                <a:prstClr val="black">
                  <a:tint val="75000"/>
                </a:prstClr>
              </a:solidFill>
            </a:endParaRPr>
          </a:p>
        </p:txBody>
      </p:sp>
      <p:sp>
        <p:nvSpPr>
          <p:cNvPr id="10244" name="Rectangle 3"/>
          <p:cNvSpPr>
            <a:spLocks noChangeArrowheads="1"/>
          </p:cNvSpPr>
          <p:nvPr/>
        </p:nvSpPr>
        <p:spPr bwMode="auto">
          <a:xfrm>
            <a:off x="776288" y="5729288"/>
            <a:ext cx="3960812"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pPr>
            <a:r>
              <a:rPr lang="en-US" altLang="ja-JP" dirty="0" smtClean="0">
                <a:solidFill>
                  <a:prstClr val="black"/>
                </a:solidFill>
              </a:rPr>
              <a:t>Partnership</a:t>
            </a:r>
            <a:br>
              <a:rPr lang="en-US" altLang="ja-JP" dirty="0" smtClean="0">
                <a:solidFill>
                  <a:prstClr val="black"/>
                </a:solidFill>
              </a:rPr>
            </a:br>
            <a:r>
              <a:rPr lang="en-US" altLang="ja-JP" sz="1400" dirty="0" smtClean="0">
                <a:solidFill>
                  <a:prstClr val="white"/>
                </a:solidFill>
              </a:rPr>
              <a:t>Investments could be easily compensated  for by tax</a:t>
            </a:r>
            <a:r>
              <a:rPr lang="en-US" altLang="ja-JP" sz="1200" dirty="0" smtClean="0">
                <a:solidFill>
                  <a:prstClr val="black"/>
                </a:solidFill>
              </a:rPr>
              <a:t>.</a:t>
            </a:r>
            <a:br>
              <a:rPr lang="en-US" altLang="ja-JP" sz="1200" dirty="0" smtClean="0">
                <a:solidFill>
                  <a:prstClr val="black"/>
                </a:solidFill>
              </a:rPr>
            </a:br>
            <a:r>
              <a:rPr lang="en-US" altLang="ja-JP" sz="1200" dirty="0" smtClean="0">
                <a:solidFill>
                  <a:prstClr val="black"/>
                </a:solidFill>
              </a:rPr>
              <a:t/>
            </a:r>
            <a:br>
              <a:rPr lang="en-US" altLang="ja-JP" sz="1200" dirty="0" smtClean="0">
                <a:solidFill>
                  <a:prstClr val="black"/>
                </a:solidFill>
              </a:rPr>
            </a:br>
            <a:endParaRPr lang="en-US" altLang="ja-JP" sz="1200" dirty="0" smtClean="0">
              <a:solidFill>
                <a:prstClr val="black"/>
              </a:solidFill>
            </a:endParaRPr>
          </a:p>
        </p:txBody>
      </p:sp>
      <p:sp>
        <p:nvSpPr>
          <p:cNvPr id="2053" name="Rectangle 4"/>
          <p:cNvSpPr>
            <a:spLocks noChangeArrowheads="1"/>
          </p:cNvSpPr>
          <p:nvPr/>
        </p:nvSpPr>
        <p:spPr bwMode="auto">
          <a:xfrm>
            <a:off x="4737100" y="5729288"/>
            <a:ext cx="1274763" cy="323850"/>
          </a:xfrm>
          <a:prstGeom prst="rect">
            <a:avLst/>
          </a:prstGeom>
          <a:solidFill>
            <a:srgbClr val="FBB2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pPr>
            <a:r>
              <a:rPr lang="en-US" altLang="ja-JP" smtClean="0">
                <a:solidFill>
                  <a:prstClr val="black"/>
                </a:solidFill>
              </a:rPr>
              <a:t>Nonlisted</a:t>
            </a:r>
          </a:p>
        </p:txBody>
      </p:sp>
      <p:sp>
        <p:nvSpPr>
          <p:cNvPr id="2054" name="Rectangle 5"/>
          <p:cNvSpPr>
            <a:spLocks noChangeArrowheads="1"/>
          </p:cNvSpPr>
          <p:nvPr/>
        </p:nvSpPr>
        <p:spPr bwMode="auto">
          <a:xfrm>
            <a:off x="6011863" y="5729288"/>
            <a:ext cx="2324100" cy="323850"/>
          </a:xfrm>
          <a:prstGeom prst="rect">
            <a:avLst/>
          </a:prstGeom>
          <a:solidFill>
            <a:srgbClr val="FBB2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pPr>
            <a:r>
              <a:rPr lang="en-US" altLang="ja-JP" smtClean="0">
                <a:solidFill>
                  <a:prstClr val="black"/>
                </a:solidFill>
              </a:rPr>
              <a:t>Listed</a:t>
            </a:r>
          </a:p>
        </p:txBody>
      </p:sp>
      <p:sp>
        <p:nvSpPr>
          <p:cNvPr id="2055" name="Rectangle 6"/>
          <p:cNvSpPr>
            <a:spLocks noChangeArrowheads="1"/>
          </p:cNvSpPr>
          <p:nvPr/>
        </p:nvSpPr>
        <p:spPr bwMode="auto">
          <a:xfrm>
            <a:off x="4735513" y="6053138"/>
            <a:ext cx="3600450" cy="612775"/>
          </a:xfrm>
          <a:prstGeom prst="rect">
            <a:avLst/>
          </a:prstGeom>
          <a:solidFill>
            <a:srgbClr val="FBB2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fontAlgn="base">
              <a:spcBef>
                <a:spcPct val="0"/>
              </a:spcBef>
              <a:spcAft>
                <a:spcPct val="0"/>
              </a:spcAft>
            </a:pPr>
            <a:r>
              <a:rPr lang="en-US" altLang="ja-JP" smtClean="0">
                <a:solidFill>
                  <a:prstClr val="black"/>
                </a:solidFill>
              </a:rPr>
              <a:t>Corporate</a:t>
            </a:r>
          </a:p>
        </p:txBody>
      </p:sp>
      <p:pic>
        <p:nvPicPr>
          <p:cNvPr id="205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133600"/>
            <a:ext cx="8278813"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8"/>
          <p:cNvSpPr txBox="1">
            <a:spLocks noChangeArrowheads="1"/>
          </p:cNvSpPr>
          <p:nvPr/>
        </p:nvSpPr>
        <p:spPr bwMode="auto">
          <a:xfrm>
            <a:off x="179388" y="5157788"/>
            <a:ext cx="4176712" cy="39211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mtClean="0">
                <a:solidFill>
                  <a:prstClr val="black"/>
                </a:solidFill>
              </a:rPr>
              <a:t>Transition of firm form in object economy</a:t>
            </a:r>
            <a:endParaRPr lang="ja-JP" altLang="en-US" smtClean="0">
              <a:solidFill>
                <a:prstClr val="black"/>
              </a:solidFill>
            </a:endParaRPr>
          </a:p>
        </p:txBody>
      </p:sp>
      <p:sp>
        <p:nvSpPr>
          <p:cNvPr id="2058" name="Text Box 9"/>
          <p:cNvSpPr txBox="1">
            <a:spLocks noChangeArrowheads="1"/>
          </p:cNvSpPr>
          <p:nvPr/>
        </p:nvSpPr>
        <p:spPr bwMode="auto">
          <a:xfrm>
            <a:off x="179388" y="1700213"/>
            <a:ext cx="3097212" cy="369887"/>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mtClean="0">
                <a:solidFill>
                  <a:prstClr val="black"/>
                </a:solidFill>
              </a:rPr>
              <a:t>Transition of funder</a:t>
            </a:r>
            <a:endParaRPr lang="ja-JP" altLang="en-US" smtClean="0">
              <a:solidFill>
                <a:prstClr val="black"/>
              </a:solidFill>
            </a:endParaRPr>
          </a:p>
        </p:txBody>
      </p:sp>
      <p:sp>
        <p:nvSpPr>
          <p:cNvPr id="2059" name="Text Box 10"/>
          <p:cNvSpPr txBox="1">
            <a:spLocks noChangeArrowheads="1"/>
          </p:cNvSpPr>
          <p:nvPr/>
        </p:nvSpPr>
        <p:spPr bwMode="auto">
          <a:xfrm>
            <a:off x="388938" y="3068638"/>
            <a:ext cx="40322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ja-JP" altLang="en-US" sz="1400" smtClean="0">
                <a:solidFill>
                  <a:srgbClr val="FF0000"/>
                </a:solidFill>
              </a:rPr>
              <a:t>            　　</a:t>
            </a:r>
            <a:r>
              <a:rPr lang="ja-JP" altLang="en-US" sz="1400" smtClean="0">
                <a:solidFill>
                  <a:prstClr val="black"/>
                </a:solidFill>
              </a:rPr>
              <a:t>　　　    ←</a:t>
            </a:r>
            <a:r>
              <a:rPr lang="en-US" altLang="ja-JP" sz="1400" smtClean="0">
                <a:solidFill>
                  <a:prstClr val="black"/>
                </a:solidFill>
              </a:rPr>
              <a:t>0</a:t>
            </a:r>
            <a:r>
              <a:rPr lang="ja-JP" altLang="en-US" sz="1400" smtClean="0">
                <a:solidFill>
                  <a:prstClr val="black"/>
                </a:solidFill>
              </a:rPr>
              <a:t>→</a:t>
            </a:r>
          </a:p>
        </p:txBody>
      </p:sp>
      <p:sp>
        <p:nvSpPr>
          <p:cNvPr id="2060" name="Text Box 11"/>
          <p:cNvSpPr txBox="1">
            <a:spLocks noChangeArrowheads="1"/>
          </p:cNvSpPr>
          <p:nvPr/>
        </p:nvSpPr>
        <p:spPr bwMode="auto">
          <a:xfrm>
            <a:off x="8316913" y="4437063"/>
            <a:ext cx="649287"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mtClean="0">
                <a:solidFill>
                  <a:srgbClr val="FF0000"/>
                </a:solidFill>
              </a:rPr>
              <a:t>Time</a:t>
            </a:r>
            <a:endParaRPr lang="ja-JP" altLang="en-US" smtClean="0">
              <a:solidFill>
                <a:srgbClr val="FF0000"/>
              </a:solidFill>
            </a:endParaRPr>
          </a:p>
        </p:txBody>
      </p:sp>
      <p:sp>
        <p:nvSpPr>
          <p:cNvPr id="2061" name="Line 12"/>
          <p:cNvSpPr>
            <a:spLocks noChangeShapeType="1"/>
          </p:cNvSpPr>
          <p:nvPr/>
        </p:nvSpPr>
        <p:spPr bwMode="auto">
          <a:xfrm>
            <a:off x="7292975" y="4595813"/>
            <a:ext cx="1008063" cy="0"/>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mtClean="0">
              <a:solidFill>
                <a:prstClr val="black"/>
              </a:solidFill>
            </a:endParaRPr>
          </a:p>
        </p:txBody>
      </p:sp>
      <p:sp>
        <p:nvSpPr>
          <p:cNvPr id="2062" name="Text Box 13"/>
          <p:cNvSpPr txBox="1">
            <a:spLocks noChangeArrowheads="1"/>
          </p:cNvSpPr>
          <p:nvPr/>
        </p:nvSpPr>
        <p:spPr bwMode="auto">
          <a:xfrm>
            <a:off x="8370888" y="5486400"/>
            <a:ext cx="6492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mtClean="0">
                <a:solidFill>
                  <a:srgbClr val="FF0000"/>
                </a:solidFill>
              </a:rPr>
              <a:t>Time</a:t>
            </a:r>
            <a:endParaRPr lang="ja-JP" altLang="en-US" smtClean="0">
              <a:solidFill>
                <a:srgbClr val="FF0000"/>
              </a:solidFill>
            </a:endParaRPr>
          </a:p>
        </p:txBody>
      </p:sp>
      <p:sp>
        <p:nvSpPr>
          <p:cNvPr id="2063" name="Line 14"/>
          <p:cNvSpPr>
            <a:spLocks noChangeShapeType="1"/>
          </p:cNvSpPr>
          <p:nvPr/>
        </p:nvSpPr>
        <p:spPr bwMode="auto">
          <a:xfrm>
            <a:off x="755650" y="5645150"/>
            <a:ext cx="7599363" cy="0"/>
          </a:xfrm>
          <a:prstGeom prst="line">
            <a:avLst/>
          </a:prstGeom>
          <a:noFill/>
          <a:ln w="317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mtClean="0">
              <a:solidFill>
                <a:prstClr val="black"/>
              </a:solidFill>
            </a:endParaRPr>
          </a:p>
        </p:txBody>
      </p:sp>
      <p:sp>
        <p:nvSpPr>
          <p:cNvPr id="2064" name="Line 15"/>
          <p:cNvSpPr>
            <a:spLocks noChangeShapeType="1"/>
          </p:cNvSpPr>
          <p:nvPr/>
        </p:nvSpPr>
        <p:spPr bwMode="auto">
          <a:xfrm>
            <a:off x="6011863" y="4581525"/>
            <a:ext cx="0" cy="10795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mtClean="0">
              <a:solidFill>
                <a:prstClr val="black"/>
              </a:solidFill>
            </a:endParaRPr>
          </a:p>
        </p:txBody>
      </p:sp>
      <p:sp>
        <p:nvSpPr>
          <p:cNvPr id="18" name="左右矢印 17"/>
          <p:cNvSpPr/>
          <p:nvPr/>
        </p:nvSpPr>
        <p:spPr>
          <a:xfrm>
            <a:off x="2292350" y="6245225"/>
            <a:ext cx="2462213" cy="6127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dirty="0">
                <a:solidFill>
                  <a:prstClr val="white"/>
                </a:solidFill>
              </a:rPr>
              <a:t>Darwin’s Ocean</a:t>
            </a:r>
            <a:br>
              <a:rPr lang="en-US" altLang="ja-JP" sz="1100" dirty="0">
                <a:solidFill>
                  <a:prstClr val="white"/>
                </a:solidFill>
              </a:rPr>
            </a:br>
            <a:r>
              <a:rPr lang="en-US" altLang="ja-JP" sz="1100" dirty="0">
                <a:solidFill>
                  <a:prstClr val="white"/>
                </a:solidFill>
              </a:rPr>
              <a:t>(vulnerable to sudden death)</a:t>
            </a:r>
          </a:p>
        </p:txBody>
      </p:sp>
      <p:sp>
        <p:nvSpPr>
          <p:cNvPr id="19" name="左右矢印 18"/>
          <p:cNvSpPr/>
          <p:nvPr/>
        </p:nvSpPr>
        <p:spPr>
          <a:xfrm>
            <a:off x="776288" y="6245225"/>
            <a:ext cx="1597025" cy="6127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dirty="0">
                <a:solidFill>
                  <a:prstClr val="white"/>
                </a:solidFill>
              </a:rPr>
              <a:t>Death Valley</a:t>
            </a:r>
          </a:p>
        </p:txBody>
      </p:sp>
      <p:sp>
        <p:nvSpPr>
          <p:cNvPr id="2067" name="テキスト ボックス 19"/>
          <p:cNvSpPr txBox="1">
            <a:spLocks noChangeArrowheads="1"/>
          </p:cNvSpPr>
          <p:nvPr/>
        </p:nvSpPr>
        <p:spPr bwMode="auto">
          <a:xfrm>
            <a:off x="323850" y="4067175"/>
            <a:ext cx="574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mtClean="0">
                <a:solidFill>
                  <a:prstClr val="black"/>
                </a:solidFill>
              </a:rPr>
              <a:t>gain</a:t>
            </a:r>
            <a:endParaRPr lang="ja-JP" altLang="en-US" smtClean="0">
              <a:solidFill>
                <a:prstClr val="black"/>
              </a:solidFill>
            </a:endParaRPr>
          </a:p>
        </p:txBody>
      </p:sp>
      <p:sp>
        <p:nvSpPr>
          <p:cNvPr id="2068" name="テキスト ボックス 20"/>
          <p:cNvSpPr txBox="1">
            <a:spLocks noChangeArrowheads="1"/>
          </p:cNvSpPr>
          <p:nvPr/>
        </p:nvSpPr>
        <p:spPr bwMode="auto">
          <a:xfrm>
            <a:off x="303213" y="4745038"/>
            <a:ext cx="538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mtClean="0">
                <a:solidFill>
                  <a:prstClr val="black"/>
                </a:solidFill>
              </a:rPr>
              <a:t>loss</a:t>
            </a:r>
            <a:endParaRPr lang="ja-JP" altLang="en-US" smtClean="0">
              <a:solidFill>
                <a:prstClr val="black"/>
              </a:solidFill>
            </a:endParaRPr>
          </a:p>
        </p:txBody>
      </p:sp>
      <p:sp>
        <p:nvSpPr>
          <p:cNvPr id="22" name="左右矢印 21"/>
          <p:cNvSpPr/>
          <p:nvPr/>
        </p:nvSpPr>
        <p:spPr>
          <a:xfrm>
            <a:off x="4754563" y="6245225"/>
            <a:ext cx="1257300" cy="612775"/>
          </a:xfrm>
          <a:prstGeom prst="leftRightArrow">
            <a:avLst/>
          </a:prstGeom>
          <a:solidFill>
            <a:srgbClr val="F8C3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100" dirty="0">
                <a:solidFill>
                  <a:prstClr val="black"/>
                </a:solidFill>
              </a:rPr>
              <a:t>Devil’s River</a:t>
            </a:r>
          </a:p>
        </p:txBody>
      </p:sp>
      <p:sp>
        <p:nvSpPr>
          <p:cNvPr id="2070" name="テキスト ボックス 22"/>
          <p:cNvSpPr txBox="1">
            <a:spLocks noChangeArrowheads="1"/>
          </p:cNvSpPr>
          <p:nvPr/>
        </p:nvSpPr>
        <p:spPr bwMode="auto">
          <a:xfrm>
            <a:off x="5940425" y="6443663"/>
            <a:ext cx="7540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z="800" smtClean="0">
                <a:solidFill>
                  <a:prstClr val="black"/>
                </a:solidFill>
              </a:rPr>
              <a:t>Secular world</a:t>
            </a:r>
            <a:endParaRPr lang="ja-JP" altLang="en-US" sz="800" smtClean="0">
              <a:solidFill>
                <a:prstClr val="black"/>
              </a:solidFill>
            </a:endParaRPr>
          </a:p>
        </p:txBody>
      </p:sp>
      <p:sp>
        <p:nvSpPr>
          <p:cNvPr id="2071" name="テキスト ボックス 1"/>
          <p:cNvSpPr txBox="1">
            <a:spLocks noChangeArrowheads="1"/>
          </p:cNvSpPr>
          <p:nvPr/>
        </p:nvSpPr>
        <p:spPr bwMode="auto">
          <a:xfrm>
            <a:off x="2195513" y="692150"/>
            <a:ext cx="1484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z="1400" smtClean="0">
                <a:solidFill>
                  <a:prstClr val="black"/>
                </a:solidFill>
              </a:rPr>
              <a:t>1976, partnership</a:t>
            </a:r>
            <a:endParaRPr lang="ja-JP" altLang="en-US" sz="1400" smtClean="0">
              <a:solidFill>
                <a:prstClr val="black"/>
              </a:solidFill>
            </a:endParaRPr>
          </a:p>
        </p:txBody>
      </p:sp>
      <p:sp>
        <p:nvSpPr>
          <p:cNvPr id="2072" name="テキスト ボックス 23"/>
          <p:cNvSpPr txBox="1">
            <a:spLocks noChangeArrowheads="1"/>
          </p:cNvSpPr>
          <p:nvPr/>
        </p:nvSpPr>
        <p:spPr bwMode="auto">
          <a:xfrm>
            <a:off x="3709988" y="692150"/>
            <a:ext cx="881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z="1400" smtClean="0">
                <a:solidFill>
                  <a:prstClr val="black"/>
                </a:solidFill>
              </a:rPr>
              <a:t>2001, LLC</a:t>
            </a:r>
            <a:endParaRPr lang="ja-JP" altLang="en-US" sz="1400" smtClean="0">
              <a:solidFill>
                <a:prstClr val="black"/>
              </a:solidFill>
            </a:endParaRPr>
          </a:p>
        </p:txBody>
      </p:sp>
      <p:sp>
        <p:nvSpPr>
          <p:cNvPr id="2073" name="テキスト ボックス 26"/>
          <p:cNvSpPr txBox="1">
            <a:spLocks noChangeArrowheads="1"/>
          </p:cNvSpPr>
          <p:nvPr/>
        </p:nvSpPr>
        <p:spPr bwMode="auto">
          <a:xfrm>
            <a:off x="5197475" y="703263"/>
            <a:ext cx="8810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sz="1400" smtClean="0">
                <a:solidFill>
                  <a:prstClr val="black"/>
                </a:solidFill>
              </a:rPr>
              <a:t>2005, LLC</a:t>
            </a:r>
            <a:endParaRPr lang="ja-JP" altLang="en-US" sz="1400" smtClean="0">
              <a:solidFill>
                <a:prstClr val="black"/>
              </a:solidFill>
            </a:endParaRPr>
          </a:p>
        </p:txBody>
      </p:sp>
      <p:sp>
        <p:nvSpPr>
          <p:cNvPr id="2074" name="Text Box 27"/>
          <p:cNvSpPr txBox="1">
            <a:spLocks noChangeArrowheads="1"/>
          </p:cNvSpPr>
          <p:nvPr/>
        </p:nvSpPr>
        <p:spPr bwMode="auto">
          <a:xfrm>
            <a:off x="179388" y="1700213"/>
            <a:ext cx="4260141" cy="369332"/>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r>
              <a:rPr lang="en-US" altLang="ja-JP" dirty="0" smtClean="0">
                <a:solidFill>
                  <a:prstClr val="black"/>
                </a:solidFill>
              </a:rPr>
              <a:t>Transition of founder in monetary economy</a:t>
            </a:r>
          </a:p>
        </p:txBody>
      </p:sp>
    </p:spTree>
    <p:extLst>
      <p:ext uri="{BB962C8B-B14F-4D97-AF65-F5344CB8AC3E}">
        <p14:creationId xmlns:p14="http://schemas.microsoft.com/office/powerpoint/2010/main" val="3516264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withEffect">
                                  <p:stCondLst>
                                    <p:cond delay="0"/>
                                  </p:stCondLst>
                                  <p:childTnLst>
                                    <p:animRot by="21600000">
                                      <p:cBhvr>
                                        <p:cTn id="6" dur="2500" fill="hold"/>
                                        <p:tgtEl>
                                          <p:spTgt spid="1024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altLang="ja-JP" dirty="0" smtClean="0">
                <a:solidFill>
                  <a:prstClr val="black"/>
                </a:solidFill>
              </a:rPr>
              <a:t>Partnership</a:t>
            </a:r>
            <a:endParaRPr kumimoji="1" lang="ja-JP" altLang="en-US" dirty="0"/>
          </a:p>
        </p:txBody>
      </p:sp>
      <p:sp>
        <p:nvSpPr>
          <p:cNvPr id="5" name="サブタイトル 4"/>
          <p:cNvSpPr>
            <a:spLocks noGrp="1"/>
          </p:cNvSpPr>
          <p:nvPr>
            <p:ph type="subTitle" idx="1"/>
          </p:nvPr>
        </p:nvSpPr>
        <p:spPr/>
        <p:txBody>
          <a:bodyPr/>
          <a:lstStyle/>
          <a:p>
            <a:r>
              <a:rPr lang="en-US" altLang="ja-JP" dirty="0"/>
              <a:t>Investments could be easily compensated  for by </a:t>
            </a:r>
            <a:r>
              <a:rPr lang="en-US" altLang="ja-JP" dirty="0" smtClean="0"/>
              <a:t>tax sheltering.</a:t>
            </a:r>
            <a:endParaRPr kumimoji="1" lang="ja-JP" altLang="en-US" dirty="0"/>
          </a:p>
        </p:txBody>
      </p:sp>
    </p:spTree>
    <p:extLst>
      <p:ext uri="{BB962C8B-B14F-4D97-AF65-F5344CB8AC3E}">
        <p14:creationId xmlns:p14="http://schemas.microsoft.com/office/powerpoint/2010/main" val="1516359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22379" y="116632"/>
            <a:ext cx="8229600" cy="422450"/>
          </a:xfrm>
          <a:ln w="25400">
            <a:solidFill>
              <a:schemeClr val="tx1"/>
            </a:solidFill>
          </a:ln>
        </p:spPr>
        <p:txBody>
          <a:bodyPr>
            <a:normAutofit fontScale="90000"/>
          </a:bodyPr>
          <a:lstStyle/>
          <a:p>
            <a:r>
              <a:rPr kumimoji="1" lang="en-US" altLang="ja-JP" dirty="0" smtClean="0"/>
              <a:t>May I be excused first?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110" y="697088"/>
            <a:ext cx="8728138" cy="6157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直線コネクタ 5"/>
          <p:cNvCxnSpPr/>
          <p:nvPr/>
        </p:nvCxnSpPr>
        <p:spPr>
          <a:xfrm>
            <a:off x="4922541" y="5445224"/>
            <a:ext cx="346588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347864" y="5661248"/>
            <a:ext cx="5040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761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5400">
            <a:solidFill>
              <a:schemeClr val="tx1"/>
            </a:solidFill>
          </a:ln>
        </p:spPr>
        <p:txBody>
          <a:bodyPr>
            <a:normAutofit fontScale="90000"/>
          </a:bodyPr>
          <a:lstStyle/>
          <a:p>
            <a:r>
              <a:rPr kumimoji="1" lang="en-US" altLang="ja-JP" sz="3600" dirty="0" smtClean="0"/>
              <a:t>In the 13</a:t>
            </a:r>
            <a:r>
              <a:rPr kumimoji="1" lang="en-US" altLang="ja-JP" sz="3600" baseline="30000" dirty="0" smtClean="0"/>
              <a:t>th</a:t>
            </a:r>
            <a:r>
              <a:rPr kumimoji="1" lang="en-US" altLang="ja-JP" sz="3600" dirty="0" smtClean="0"/>
              <a:t> century, Thomas Aquinas recognized:</a:t>
            </a:r>
            <a:endParaRPr kumimoji="1" lang="ja-JP" altLang="en-US" sz="3600" dirty="0"/>
          </a:p>
        </p:txBody>
      </p:sp>
      <p:sp>
        <p:nvSpPr>
          <p:cNvPr id="4" name="コンテンツ プレースホルダー 3"/>
          <p:cNvSpPr>
            <a:spLocks noGrp="1"/>
          </p:cNvSpPr>
          <p:nvPr>
            <p:ph idx="1"/>
          </p:nvPr>
        </p:nvSpPr>
        <p:spPr/>
        <p:txBody>
          <a:bodyPr/>
          <a:lstStyle/>
          <a:p>
            <a:pPr marL="0" indent="0">
              <a:buNone/>
            </a:pPr>
            <a:r>
              <a:rPr lang="en-US" altLang="ja-JP" dirty="0"/>
              <a:t>"Now, a private </a:t>
            </a:r>
            <a:r>
              <a:rPr lang="en-US" altLang="ja-JP" dirty="0" smtClean="0"/>
              <a:t>society is </a:t>
            </a:r>
            <a:r>
              <a:rPr lang="en-US" altLang="ja-JP" dirty="0"/>
              <a:t>one which is formed for the purpose of </a:t>
            </a:r>
            <a:r>
              <a:rPr lang="en-US" altLang="ja-JP" dirty="0">
                <a:solidFill>
                  <a:srgbClr val="FF0000"/>
                </a:solidFill>
              </a:rPr>
              <a:t>carrying out private objects</a:t>
            </a:r>
            <a:r>
              <a:rPr lang="en-US" altLang="ja-JP" dirty="0"/>
              <a:t>; as when two or three enter into </a:t>
            </a:r>
            <a:r>
              <a:rPr lang="en-US" altLang="ja-JP" dirty="0">
                <a:solidFill>
                  <a:srgbClr val="FF0000"/>
                </a:solidFill>
              </a:rPr>
              <a:t>partnership </a:t>
            </a:r>
            <a:r>
              <a:rPr lang="en-US" altLang="ja-JP" dirty="0"/>
              <a:t>with the view of trading in common</a:t>
            </a:r>
            <a:r>
              <a:rPr lang="en-US" altLang="ja-JP" dirty="0" smtClean="0"/>
              <a:t>.“</a:t>
            </a:r>
          </a:p>
          <a:p>
            <a:pPr marL="0" indent="0">
              <a:buNone/>
            </a:pPr>
            <a:endParaRPr lang="en-US" altLang="ja-JP" dirty="0" smtClean="0"/>
          </a:p>
          <a:p>
            <a:pPr marL="0" indent="0">
              <a:buNone/>
            </a:pPr>
            <a:r>
              <a:rPr lang="en-US" altLang="ja-JP" sz="2000" i="1" dirty="0"/>
              <a:t>Contra </a:t>
            </a:r>
            <a:r>
              <a:rPr lang="en-US" altLang="ja-JP" sz="2000" i="1" dirty="0" err="1"/>
              <a:t>impugnantes</a:t>
            </a:r>
            <a:r>
              <a:rPr lang="en-US" altLang="ja-JP" sz="2000" i="1" dirty="0"/>
              <a:t> Dei </a:t>
            </a:r>
            <a:r>
              <a:rPr lang="en-US" altLang="ja-JP" sz="2000" i="1" dirty="0" err="1"/>
              <a:t>cultum</a:t>
            </a:r>
            <a:r>
              <a:rPr lang="en-US" altLang="ja-JP" sz="2000" i="1" dirty="0"/>
              <a:t> et </a:t>
            </a:r>
            <a:r>
              <a:rPr lang="en-US" altLang="ja-JP" sz="2000" i="1" dirty="0" err="1"/>
              <a:t>religionem</a:t>
            </a:r>
            <a:r>
              <a:rPr lang="en-US" altLang="ja-JP" sz="2000" dirty="0"/>
              <a:t>, Part 2, </a:t>
            </a:r>
            <a:r>
              <a:rPr lang="en-US" altLang="ja-JP" sz="2000" dirty="0" err="1"/>
              <a:t>ch.</a:t>
            </a:r>
            <a:r>
              <a:rPr lang="en-US" altLang="ja-JP" sz="2000" dirty="0"/>
              <a:t> 8 (</a:t>
            </a:r>
            <a:r>
              <a:rPr lang="en-US" altLang="ja-JP" sz="2000" i="1" dirty="0"/>
              <a:t>Opera </a:t>
            </a:r>
            <a:r>
              <a:rPr lang="en-US" altLang="ja-JP" sz="2000" i="1" dirty="0" err="1"/>
              <a:t>omnia</a:t>
            </a:r>
            <a:r>
              <a:rPr lang="en-US" altLang="ja-JP" sz="2000" dirty="0"/>
              <a:t>, ed. </a:t>
            </a:r>
            <a:r>
              <a:rPr lang="en-US" altLang="ja-JP" sz="2000" i="1" dirty="0" err="1"/>
              <a:t>Vives</a:t>
            </a:r>
            <a:r>
              <a:rPr lang="en-US" altLang="ja-JP" sz="2000" dirty="0"/>
              <a:t>, Vol. 29, p. 16</a:t>
            </a:r>
            <a:r>
              <a:rPr lang="en-US" altLang="ja-JP" sz="2000" dirty="0" smtClean="0"/>
              <a:t>).</a:t>
            </a:r>
          </a:p>
          <a:p>
            <a:pPr marL="0" indent="0">
              <a:buNone/>
            </a:pPr>
            <a:endParaRPr kumimoji="1" lang="en-US" altLang="ja-JP" sz="2000" dirty="0"/>
          </a:p>
          <a:p>
            <a:pPr marL="0" indent="0">
              <a:buNone/>
            </a:pPr>
            <a:r>
              <a:rPr lang="en-US" altLang="ja-JP" sz="2000" dirty="0" smtClean="0"/>
              <a:t>Cited in 1891 Vatican by Leo XIII encyclical </a:t>
            </a:r>
            <a:r>
              <a:rPr lang="en-US" altLang="ja-JP" sz="2000" i="1" dirty="0" smtClean="0">
                <a:hlinkClick r:id="rId2"/>
              </a:rPr>
              <a:t>Rerum Novarum </a:t>
            </a:r>
            <a:r>
              <a:rPr lang="en-US" altLang="ja-JP" sz="2000" dirty="0" smtClean="0"/>
              <a:t>paragraph 51.</a:t>
            </a:r>
            <a:endParaRPr kumimoji="1" lang="ja-JP" altLang="en-US" sz="2000"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1735405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FF0000"/>
                </a:solidFill>
              </a:rPr>
              <a:t>Private, Public</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テキスト ボックス 5"/>
          <p:cNvSpPr txBox="1"/>
          <p:nvPr/>
        </p:nvSpPr>
        <p:spPr>
          <a:xfrm>
            <a:off x="1475656" y="1772816"/>
            <a:ext cx="1770421" cy="369332"/>
          </a:xfrm>
          <a:prstGeom prst="rect">
            <a:avLst/>
          </a:prstGeom>
          <a:noFill/>
          <a:ln w="25400">
            <a:solidFill>
              <a:schemeClr val="tx1"/>
            </a:solidFill>
          </a:ln>
        </p:spPr>
        <p:txBody>
          <a:bodyPr wrap="none" rtlCol="0">
            <a:spAutoFit/>
          </a:bodyPr>
          <a:lstStyle/>
          <a:p>
            <a:r>
              <a:rPr kumimoji="1" lang="en-US" altLang="ja-JP" dirty="0" smtClean="0"/>
              <a:t>Japanese Society</a:t>
            </a:r>
            <a:endParaRPr kumimoji="1" lang="ja-JP" altLang="en-US" dirty="0"/>
          </a:p>
        </p:txBody>
      </p:sp>
      <p:sp>
        <p:nvSpPr>
          <p:cNvPr id="7" name="テキスト ボックス 6"/>
          <p:cNvSpPr txBox="1"/>
          <p:nvPr/>
        </p:nvSpPr>
        <p:spPr>
          <a:xfrm>
            <a:off x="5724128" y="1772816"/>
            <a:ext cx="1702389" cy="369332"/>
          </a:xfrm>
          <a:prstGeom prst="rect">
            <a:avLst/>
          </a:prstGeom>
          <a:noFill/>
          <a:ln w="25400">
            <a:solidFill>
              <a:schemeClr val="tx1"/>
            </a:solidFill>
          </a:ln>
        </p:spPr>
        <p:txBody>
          <a:bodyPr wrap="none" rtlCol="0">
            <a:spAutoFit/>
          </a:bodyPr>
          <a:lstStyle/>
          <a:p>
            <a:r>
              <a:rPr kumimoji="1" lang="en-US" altLang="ja-JP" dirty="0" smtClean="0"/>
              <a:t>Western Society</a:t>
            </a:r>
            <a:endParaRPr kumimoji="1" lang="ja-JP" altLang="en-US" dirty="0"/>
          </a:p>
        </p:txBody>
      </p:sp>
      <p:sp>
        <p:nvSpPr>
          <p:cNvPr id="9" name="テキスト ボックス 8"/>
          <p:cNvSpPr txBox="1"/>
          <p:nvPr/>
        </p:nvSpPr>
        <p:spPr>
          <a:xfrm>
            <a:off x="1619672" y="3068960"/>
            <a:ext cx="2376264" cy="369332"/>
          </a:xfrm>
          <a:prstGeom prst="rect">
            <a:avLst/>
          </a:prstGeom>
          <a:noFill/>
        </p:spPr>
        <p:txBody>
          <a:bodyPr wrap="square" rtlCol="0">
            <a:spAutoFit/>
          </a:bodyPr>
          <a:lstStyle/>
          <a:p>
            <a:r>
              <a:rPr kumimoji="1" lang="en-US" altLang="ja-JP" dirty="0" smtClean="0"/>
              <a:t>State</a:t>
            </a:r>
            <a:r>
              <a:rPr lang="ja-JP" altLang="en-US" dirty="0"/>
              <a:t> </a:t>
            </a:r>
            <a:r>
              <a:rPr lang="en-US" altLang="ja-JP" dirty="0" smtClean="0"/>
              <a:t>= </a:t>
            </a:r>
            <a:r>
              <a:rPr lang="en-US" altLang="ja-JP" dirty="0" smtClean="0">
                <a:solidFill>
                  <a:srgbClr val="FF0000"/>
                </a:solidFill>
              </a:rPr>
              <a:t>Public</a:t>
            </a:r>
          </a:p>
        </p:txBody>
      </p:sp>
      <p:sp>
        <p:nvSpPr>
          <p:cNvPr id="10" name="テキスト ボックス 9"/>
          <p:cNvSpPr txBox="1"/>
          <p:nvPr/>
        </p:nvSpPr>
        <p:spPr>
          <a:xfrm>
            <a:off x="1579210" y="4437112"/>
            <a:ext cx="2376264" cy="369332"/>
          </a:xfrm>
          <a:prstGeom prst="rect">
            <a:avLst/>
          </a:prstGeom>
          <a:noFill/>
        </p:spPr>
        <p:txBody>
          <a:bodyPr wrap="square" rtlCol="0">
            <a:spAutoFit/>
          </a:bodyPr>
          <a:lstStyle/>
          <a:p>
            <a:r>
              <a:rPr kumimoji="1" lang="en-US" altLang="ja-JP" dirty="0" smtClean="0"/>
              <a:t>People</a:t>
            </a:r>
            <a:r>
              <a:rPr lang="ja-JP" altLang="en-US" dirty="0" smtClean="0"/>
              <a:t> </a:t>
            </a:r>
            <a:r>
              <a:rPr lang="en-US" altLang="ja-JP" dirty="0" smtClean="0"/>
              <a:t>= </a:t>
            </a:r>
            <a:r>
              <a:rPr lang="en-US" altLang="ja-JP" dirty="0" smtClean="0">
                <a:solidFill>
                  <a:srgbClr val="FF0000"/>
                </a:solidFill>
              </a:rPr>
              <a:t>Private</a:t>
            </a:r>
          </a:p>
        </p:txBody>
      </p:sp>
      <p:sp>
        <p:nvSpPr>
          <p:cNvPr id="11" name="テキスト ボックス 10"/>
          <p:cNvSpPr txBox="1"/>
          <p:nvPr/>
        </p:nvSpPr>
        <p:spPr>
          <a:xfrm>
            <a:off x="4732336" y="3068960"/>
            <a:ext cx="715837" cy="369332"/>
          </a:xfrm>
          <a:prstGeom prst="rect">
            <a:avLst/>
          </a:prstGeom>
          <a:noFill/>
        </p:spPr>
        <p:txBody>
          <a:bodyPr wrap="none" rtlCol="0">
            <a:spAutoFit/>
          </a:bodyPr>
          <a:lstStyle/>
          <a:p>
            <a:r>
              <a:rPr kumimoji="1" lang="en-US" altLang="ja-JP" dirty="0" smtClean="0"/>
              <a:t>State </a:t>
            </a:r>
          </a:p>
        </p:txBody>
      </p:sp>
      <p:sp>
        <p:nvSpPr>
          <p:cNvPr id="12" name="テキスト ボックス 11"/>
          <p:cNvSpPr txBox="1"/>
          <p:nvPr/>
        </p:nvSpPr>
        <p:spPr>
          <a:xfrm>
            <a:off x="6876256" y="3050163"/>
            <a:ext cx="1126206" cy="584775"/>
          </a:xfrm>
          <a:prstGeom prst="rect">
            <a:avLst/>
          </a:prstGeom>
          <a:noFill/>
        </p:spPr>
        <p:txBody>
          <a:bodyPr wrap="none" rtlCol="0">
            <a:spAutoFit/>
          </a:bodyPr>
          <a:lstStyle/>
          <a:p>
            <a:r>
              <a:rPr kumimoji="1" lang="en-US" altLang="ja-JP" dirty="0" smtClean="0"/>
              <a:t>Non-State</a:t>
            </a:r>
            <a:br>
              <a:rPr kumimoji="1" lang="en-US" altLang="ja-JP" dirty="0" smtClean="0"/>
            </a:br>
            <a:r>
              <a:rPr kumimoji="1" lang="en-US" altLang="ja-JP" sz="1400" dirty="0" smtClean="0"/>
              <a:t>  (Church) </a:t>
            </a:r>
            <a:endParaRPr kumimoji="1" lang="en-US" altLang="ja-JP" dirty="0" smtClean="0"/>
          </a:p>
        </p:txBody>
      </p:sp>
      <p:sp>
        <p:nvSpPr>
          <p:cNvPr id="13" name="テキスト ボックス 12"/>
          <p:cNvSpPr txBox="1"/>
          <p:nvPr/>
        </p:nvSpPr>
        <p:spPr>
          <a:xfrm>
            <a:off x="5742790" y="4409106"/>
            <a:ext cx="826060" cy="369332"/>
          </a:xfrm>
          <a:prstGeom prst="rect">
            <a:avLst/>
          </a:prstGeom>
          <a:noFill/>
        </p:spPr>
        <p:txBody>
          <a:bodyPr wrap="none" rtlCol="0">
            <a:spAutoFit/>
          </a:bodyPr>
          <a:lstStyle/>
          <a:p>
            <a:r>
              <a:rPr kumimoji="1" lang="en-US" altLang="ja-JP" dirty="0" smtClean="0"/>
              <a:t>People</a:t>
            </a:r>
          </a:p>
        </p:txBody>
      </p:sp>
      <p:sp>
        <p:nvSpPr>
          <p:cNvPr id="14" name="円/楕円 13"/>
          <p:cNvSpPr/>
          <p:nvPr/>
        </p:nvSpPr>
        <p:spPr>
          <a:xfrm>
            <a:off x="4499992" y="2848183"/>
            <a:ext cx="3672408" cy="10848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824796" y="2529731"/>
            <a:ext cx="750526" cy="369332"/>
          </a:xfrm>
          <a:prstGeom prst="rect">
            <a:avLst/>
          </a:prstGeom>
          <a:noFill/>
        </p:spPr>
        <p:txBody>
          <a:bodyPr wrap="none" rtlCol="0">
            <a:spAutoFit/>
          </a:bodyPr>
          <a:lstStyle/>
          <a:p>
            <a:r>
              <a:rPr kumimoji="1" lang="en-US" altLang="ja-JP" dirty="0" smtClean="0">
                <a:solidFill>
                  <a:srgbClr val="FF0000"/>
                </a:solidFill>
              </a:rPr>
              <a:t>Public</a:t>
            </a:r>
            <a:endParaRPr kumimoji="1" lang="ja-JP" altLang="en-US" dirty="0">
              <a:solidFill>
                <a:srgbClr val="FF0000"/>
              </a:solidFill>
            </a:endParaRPr>
          </a:p>
        </p:txBody>
      </p:sp>
      <p:sp>
        <p:nvSpPr>
          <p:cNvPr id="16" name="円/楕円 15"/>
          <p:cNvSpPr/>
          <p:nvPr/>
        </p:nvSpPr>
        <p:spPr>
          <a:xfrm rot="19642864">
            <a:off x="4655527" y="3462999"/>
            <a:ext cx="3672408" cy="11210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rot="19580790">
            <a:off x="6613906" y="4437111"/>
            <a:ext cx="835485" cy="369332"/>
          </a:xfrm>
          <a:prstGeom prst="rect">
            <a:avLst/>
          </a:prstGeom>
          <a:noFill/>
        </p:spPr>
        <p:txBody>
          <a:bodyPr wrap="none" rtlCol="0">
            <a:spAutoFit/>
          </a:bodyPr>
          <a:lstStyle/>
          <a:p>
            <a:r>
              <a:rPr kumimoji="1" lang="en-US" altLang="ja-JP" dirty="0" smtClean="0">
                <a:solidFill>
                  <a:srgbClr val="FF0000"/>
                </a:solidFill>
              </a:rPr>
              <a:t>Private</a:t>
            </a:r>
            <a:endParaRPr kumimoji="1" lang="ja-JP" altLang="en-US" dirty="0">
              <a:solidFill>
                <a:srgbClr val="FF0000"/>
              </a:solidFill>
            </a:endParaRPr>
          </a:p>
        </p:txBody>
      </p:sp>
      <p:cxnSp>
        <p:nvCxnSpPr>
          <p:cNvPr id="19" name="直線コネクタ 18"/>
          <p:cNvCxnSpPr/>
          <p:nvPr/>
        </p:nvCxnSpPr>
        <p:spPr>
          <a:xfrm>
            <a:off x="4139952" y="1628800"/>
            <a:ext cx="0" cy="4608512"/>
          </a:xfrm>
          <a:prstGeom prst="line">
            <a:avLst/>
          </a:prstGeom>
          <a:ln w="508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43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sz="4000" dirty="0" smtClean="0"/>
              <a:t>The </a:t>
            </a:r>
            <a:r>
              <a:rPr kumimoji="1" lang="en-US" altLang="ja-JP" sz="4000" strike="dblStrike" dirty="0" smtClean="0"/>
              <a:t>Rise</a:t>
            </a:r>
            <a:r>
              <a:rPr kumimoji="1" lang="en-US" altLang="ja-JP" sz="4000" dirty="0" smtClean="0"/>
              <a:t> of the Partnership economy</a:t>
            </a:r>
            <a:endParaRPr kumimoji="1" lang="ja-JP" altLang="en-US" sz="4000" dirty="0"/>
          </a:p>
        </p:txBody>
      </p:sp>
      <p:sp>
        <p:nvSpPr>
          <p:cNvPr id="3" name="サブタイトル 2"/>
          <p:cNvSpPr>
            <a:spLocks noGrp="1"/>
          </p:cNvSpPr>
          <p:nvPr>
            <p:ph type="subTitle" idx="1"/>
          </p:nvPr>
        </p:nvSpPr>
        <p:spPr/>
        <p:txBody>
          <a:bodyPr/>
          <a:lstStyle/>
          <a:p>
            <a:r>
              <a:rPr kumimoji="1" lang="en-US" altLang="ja-JP" dirty="0" smtClean="0"/>
              <a:t>2015.01.10</a:t>
            </a:r>
          </a:p>
          <a:p>
            <a:endParaRPr kumimoji="1" lang="en-US" altLang="ja-JP" dirty="0" smtClean="0"/>
          </a:p>
          <a:p>
            <a:r>
              <a:rPr lang="en-US" altLang="ja-JP" dirty="0"/>
              <a:t>Jun </a:t>
            </a:r>
            <a:r>
              <a:rPr lang="en-US" altLang="ja-JP" dirty="0" smtClean="0"/>
              <a:t>Saito</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5" name="テキスト ボックス 4"/>
          <p:cNvSpPr txBox="1"/>
          <p:nvPr/>
        </p:nvSpPr>
        <p:spPr>
          <a:xfrm>
            <a:off x="1331640" y="1916832"/>
            <a:ext cx="1643591" cy="707886"/>
          </a:xfrm>
          <a:prstGeom prst="rect">
            <a:avLst/>
          </a:prstGeom>
          <a:noFill/>
        </p:spPr>
        <p:txBody>
          <a:bodyPr wrap="none" rtlCol="0">
            <a:spAutoFit/>
          </a:bodyPr>
          <a:lstStyle/>
          <a:p>
            <a:r>
              <a:rPr kumimoji="1" lang="en-US" altLang="ja-JP" sz="4000" dirty="0" smtClean="0"/>
              <a:t>Revival</a:t>
            </a:r>
          </a:p>
        </p:txBody>
      </p:sp>
    </p:spTree>
    <p:extLst>
      <p:ext uri="{BB962C8B-B14F-4D97-AF65-F5344CB8AC3E}">
        <p14:creationId xmlns:p14="http://schemas.microsoft.com/office/powerpoint/2010/main" val="8497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marL="0" indent="0">
              <a:buNone/>
            </a:pPr>
            <a:r>
              <a:rPr lang="en-US" altLang="ja-JP" sz="5100" dirty="0">
                <a:solidFill>
                  <a:srgbClr val="FF0000"/>
                </a:solidFill>
              </a:rPr>
              <a:t>U.S.A.-IRS-SOI Integrated Business Database (IBD) </a:t>
            </a:r>
            <a:r>
              <a:rPr lang="en-US" altLang="ja-JP" dirty="0"/>
              <a:t>has been developed to provide evidence that businesses do, in fact, pursue optimal organizational structures.   They have conducted a big-data calculation on vast tax return data which have been filed by whole business entities from 1980 through 2008.  The main conclusion is:</a:t>
            </a:r>
          </a:p>
          <a:p>
            <a:pPr marL="0" indent="0">
              <a:buNone/>
            </a:pPr>
            <a:endParaRPr lang="en-US" altLang="ja-JP" dirty="0"/>
          </a:p>
          <a:p>
            <a:pPr marL="360000" indent="0">
              <a:buNone/>
            </a:pPr>
            <a:r>
              <a:rPr lang="en-US" altLang="ja-JP" dirty="0" smtClean="0"/>
              <a:t>The </a:t>
            </a:r>
            <a:r>
              <a:rPr lang="en-US" altLang="ja-JP" dirty="0"/>
              <a:t>share of all net income generated by flow-through businesses has more than doubled since the early 1980s; </a:t>
            </a:r>
            <a:r>
              <a:rPr lang="en-US" altLang="ja-JP" dirty="0">
                <a:solidFill>
                  <a:srgbClr val="FF0000"/>
                </a:solidFill>
              </a:rPr>
              <a:t>the flow-through share of net income grew from 20 percent in 1980 to 60 percent by 2008</a:t>
            </a:r>
            <a:r>
              <a:rPr lang="en-US" altLang="ja-JP" dirty="0" smtClean="0"/>
              <a:t>.</a:t>
            </a:r>
            <a:endParaRPr lang="en-US" altLang="ja-JP" dirty="0"/>
          </a:p>
          <a:p>
            <a:pPr marL="0" indent="0">
              <a:buNone/>
            </a:pPr>
            <a:endParaRPr lang="en-US" altLang="ja-JP" dirty="0"/>
          </a:p>
          <a:p>
            <a:pPr marL="0" indent="0">
              <a:buNone/>
            </a:pPr>
            <a:r>
              <a:rPr lang="en-US" altLang="ja-JP" dirty="0"/>
              <a:t>We can reword flow-through into partnership and non-flow-through into corporate.  So, we can say in other words, </a:t>
            </a:r>
            <a:r>
              <a:rPr lang="en-US" altLang="ja-JP" dirty="0">
                <a:solidFill>
                  <a:srgbClr val="FF0000"/>
                </a:solidFill>
              </a:rPr>
              <a:t>the fall of corporate business and the rise of partnership business </a:t>
            </a:r>
            <a:r>
              <a:rPr lang="en-US" altLang="ja-JP" dirty="0"/>
              <a:t>have remarkably happened in the past of about thirty years.</a:t>
            </a:r>
          </a:p>
          <a:p>
            <a:pPr marL="0" indent="0">
              <a:buNone/>
            </a:pPr>
            <a:endParaRPr lang="en-US" altLang="ja-JP" dirty="0"/>
          </a:p>
          <a:p>
            <a:pPr marL="0" indent="0">
              <a:buNone/>
            </a:pPr>
            <a:r>
              <a:rPr lang="en-US" altLang="ja-JP" dirty="0"/>
              <a:t> </a:t>
            </a:r>
            <a:r>
              <a:rPr lang="en-US" altLang="ja-JP" dirty="0">
                <a:solidFill>
                  <a:srgbClr val="FF0000"/>
                </a:solidFill>
              </a:rPr>
              <a:t>The question is “Why?  Why it has happened?”   </a:t>
            </a:r>
            <a:r>
              <a:rPr lang="en-US" altLang="ja-JP" dirty="0"/>
              <a:t>To look for the answer, the author will show differences between corporate and partnership.   Let us discuss them and find the answer.   </a:t>
            </a:r>
            <a:r>
              <a:rPr lang="en-US" altLang="ja-JP" dirty="0">
                <a:solidFill>
                  <a:srgbClr val="FF0000"/>
                </a:solidFill>
              </a:rPr>
              <a:t>My favorite answer is: Difference in Motivation</a:t>
            </a:r>
            <a:r>
              <a:rPr lang="en-US" altLang="ja-JP" dirty="0"/>
              <a:t>, I mean:</a:t>
            </a:r>
          </a:p>
          <a:p>
            <a:pPr marL="0" indent="0">
              <a:buNone/>
            </a:pPr>
            <a:endParaRPr lang="en-US" altLang="ja-JP" dirty="0"/>
          </a:p>
          <a:p>
            <a:pPr marL="360000" indent="0">
              <a:buNone/>
            </a:pPr>
            <a:r>
              <a:rPr lang="en-US" altLang="ja-JP" dirty="0" smtClean="0"/>
              <a:t>A </a:t>
            </a:r>
            <a:r>
              <a:rPr lang="en-US" altLang="ja-JP" dirty="0"/>
              <a:t>partnership is more self-motivated  They produce goods and services which they want and like.  A corporate, however, is motivated by others’ demand, namely money or profit.   They want money or profit, more than what they produce</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532077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noGrp="1"/>
          </p:cNvGraphicFramePr>
          <p:nvPr>
            <p:extLst>
              <p:ext uri="{D42A27DB-BD31-4B8C-83A1-F6EECF244321}">
                <p14:modId xmlns:p14="http://schemas.microsoft.com/office/powerpoint/2010/main" val="3463336635"/>
              </p:ext>
            </p:extLst>
          </p:nvPr>
        </p:nvGraphicFramePr>
        <p:xfrm>
          <a:off x="-36680" y="618829"/>
          <a:ext cx="9217360" cy="5620342"/>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903136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graphicFrame>
        <p:nvGraphicFramePr>
          <p:cNvPr id="5" name="グラフ 4"/>
          <p:cNvGraphicFramePr>
            <a:graphicFrameLocks noGrp="1"/>
          </p:cNvGraphicFramePr>
          <p:nvPr/>
        </p:nvGraphicFramePr>
        <p:xfrm>
          <a:off x="-84666" y="394073"/>
          <a:ext cx="9313333" cy="60698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696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1248</TotalTime>
  <Words>1207</Words>
  <Application>Microsoft Office PowerPoint</Application>
  <PresentationFormat>画面に合わせる (4:3)</PresentationFormat>
  <Paragraphs>194</Paragraphs>
  <Slides>24</Slides>
  <Notes>1</Notes>
  <HiddenSlides>0</HiddenSlides>
  <MMClips>0</MMClips>
  <ScaleCrop>false</ScaleCrop>
  <HeadingPairs>
    <vt:vector size="4" baseType="variant">
      <vt:variant>
        <vt:lpstr>テーマ</vt:lpstr>
      </vt:variant>
      <vt:variant>
        <vt:i4>2</vt:i4>
      </vt:variant>
      <vt:variant>
        <vt:lpstr>スライド タイトル</vt:lpstr>
      </vt:variant>
      <vt:variant>
        <vt:i4>24</vt:i4>
      </vt:variant>
    </vt:vector>
  </HeadingPairs>
  <TitlesOfParts>
    <vt:vector size="26" baseType="lpstr">
      <vt:lpstr>Office テーマ</vt:lpstr>
      <vt:lpstr>Office ​​テーマ</vt:lpstr>
      <vt:lpstr>The Rise of the Partnership economy</vt:lpstr>
      <vt:lpstr>Gist</vt:lpstr>
      <vt:lpstr>May I be excused first?</vt:lpstr>
      <vt:lpstr>In the 13th century, Thomas Aquinas recognized:</vt:lpstr>
      <vt:lpstr>Private, Public</vt:lpstr>
      <vt:lpstr>The Rise of the Partnership economy</vt:lpstr>
      <vt:lpstr>Abstract</vt:lpstr>
      <vt:lpstr>PowerPoint プレゼンテーション</vt:lpstr>
      <vt:lpstr>PowerPoint プレゼンテーション</vt:lpstr>
      <vt:lpstr>PowerPoint プレゼンテーション</vt:lpstr>
      <vt:lpstr>Lawful tax shelter Supreme Court of the United States, 1935 </vt:lpstr>
      <vt:lpstr>But, a mere tax shelter is harmful to social economy,  because… </vt:lpstr>
      <vt:lpstr>Self-motivated things to do  are important.</vt:lpstr>
      <vt:lpstr>PowerPoint プレゼンテーション</vt:lpstr>
      <vt:lpstr>So, what has happened in 1991?</vt:lpstr>
      <vt:lpstr>Non-K.K. are 2-digit less than K.K.</vt:lpstr>
      <vt:lpstr>Again, what has happened in 1991?</vt:lpstr>
      <vt:lpstr>Dignity is prior to Justice It doesn’t mean selfishness is prior to fairness.</vt:lpstr>
      <vt:lpstr>New Priority of Norms</vt:lpstr>
      <vt:lpstr>Origin of Innovation</vt:lpstr>
      <vt:lpstr>Let us discuss.</vt:lpstr>
      <vt:lpstr>Hereafters are O-MA-KE.</vt:lpstr>
      <vt:lpstr>In the first, Microsoft, YouTube, Facebook, and etc. had startuped in partnership tax entity.</vt:lpstr>
      <vt:lpstr>Partnership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Partnership economy</dc:title>
  <dc:creator>Saito Jun-斎藤 旬</dc:creator>
  <cp:lastModifiedBy>OA</cp:lastModifiedBy>
  <cp:revision>78</cp:revision>
  <dcterms:created xsi:type="dcterms:W3CDTF">2015-01-06T02:45:03Z</dcterms:created>
  <dcterms:modified xsi:type="dcterms:W3CDTF">2015-01-14T01:05:33Z</dcterms:modified>
</cp:coreProperties>
</file>